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comments/comment2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8" r:id="rId1"/>
  </p:sldMasterIdLst>
  <p:notesMasterIdLst>
    <p:notesMasterId r:id="rId84"/>
  </p:notesMasterIdLst>
  <p:sldIdLst>
    <p:sldId id="451" r:id="rId2"/>
    <p:sldId id="461" r:id="rId3"/>
    <p:sldId id="289" r:id="rId4"/>
    <p:sldId id="294" r:id="rId5"/>
    <p:sldId id="305" r:id="rId6"/>
    <p:sldId id="303" r:id="rId7"/>
    <p:sldId id="375" r:id="rId8"/>
    <p:sldId id="472" r:id="rId9"/>
    <p:sldId id="466" r:id="rId10"/>
    <p:sldId id="393" r:id="rId11"/>
    <p:sldId id="308" r:id="rId12"/>
    <p:sldId id="377" r:id="rId13"/>
    <p:sldId id="391" r:id="rId14"/>
    <p:sldId id="269" r:id="rId15"/>
    <p:sldId id="257" r:id="rId16"/>
    <p:sldId id="396" r:id="rId17"/>
    <p:sldId id="397" r:id="rId18"/>
    <p:sldId id="398" r:id="rId19"/>
    <p:sldId id="394" r:id="rId20"/>
    <p:sldId id="429" r:id="rId21"/>
    <p:sldId id="259" r:id="rId22"/>
    <p:sldId id="430" r:id="rId23"/>
    <p:sldId id="378" r:id="rId24"/>
    <p:sldId id="399" r:id="rId25"/>
    <p:sldId id="400" r:id="rId26"/>
    <p:sldId id="316" r:id="rId27"/>
    <p:sldId id="462" r:id="rId28"/>
    <p:sldId id="390" r:id="rId29"/>
    <p:sldId id="403" r:id="rId30"/>
    <p:sldId id="402" r:id="rId31"/>
    <p:sldId id="404" r:id="rId32"/>
    <p:sldId id="463" r:id="rId33"/>
    <p:sldId id="464" r:id="rId34"/>
    <p:sldId id="465" r:id="rId35"/>
    <p:sldId id="467" r:id="rId36"/>
    <p:sldId id="406" r:id="rId37"/>
    <p:sldId id="408" r:id="rId38"/>
    <p:sldId id="413" r:id="rId39"/>
    <p:sldId id="414" r:id="rId40"/>
    <p:sldId id="468" r:id="rId41"/>
    <p:sldId id="416" r:id="rId42"/>
    <p:sldId id="329" r:id="rId43"/>
    <p:sldId id="432" r:id="rId44"/>
    <p:sldId id="438" r:id="rId45"/>
    <p:sldId id="293" r:id="rId46"/>
    <p:sldId id="296" r:id="rId47"/>
    <p:sldId id="418" r:id="rId48"/>
    <p:sldId id="419" r:id="rId49"/>
    <p:sldId id="420" r:id="rId50"/>
    <p:sldId id="417" r:id="rId51"/>
    <p:sldId id="470" r:id="rId52"/>
    <p:sldId id="422" r:id="rId53"/>
    <p:sldId id="337" r:id="rId54"/>
    <p:sldId id="433" r:id="rId55"/>
    <p:sldId id="423" r:id="rId56"/>
    <p:sldId id="435" r:id="rId57"/>
    <p:sldId id="424" r:id="rId58"/>
    <p:sldId id="425" r:id="rId59"/>
    <p:sldId id="434" r:id="rId60"/>
    <p:sldId id="439" r:id="rId61"/>
    <p:sldId id="471" r:id="rId62"/>
    <p:sldId id="442" r:id="rId63"/>
    <p:sldId id="440" r:id="rId64"/>
    <p:sldId id="426" r:id="rId65"/>
    <p:sldId id="427" r:id="rId66"/>
    <p:sldId id="459" r:id="rId67"/>
    <p:sldId id="436" r:id="rId68"/>
    <p:sldId id="437" r:id="rId69"/>
    <p:sldId id="458" r:id="rId70"/>
    <p:sldId id="428" r:id="rId71"/>
    <p:sldId id="455" r:id="rId72"/>
    <p:sldId id="456" r:id="rId73"/>
    <p:sldId id="444" r:id="rId74"/>
    <p:sldId id="446" r:id="rId75"/>
    <p:sldId id="447" r:id="rId76"/>
    <p:sldId id="460" r:id="rId77"/>
    <p:sldId id="448" r:id="rId78"/>
    <p:sldId id="457" r:id="rId79"/>
    <p:sldId id="454" r:id="rId80"/>
    <p:sldId id="449" r:id="rId81"/>
    <p:sldId id="469" r:id="rId82"/>
    <p:sldId id="453" r:id="rId8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ário do Microsoft Office" initials="Office" lastIdx="1" clrIdx="0"/>
  <p:cmAuthor id="2" name="Sabrina Lima" initials="SL" lastIdx="1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2581"/>
    <a:srgbClr val="2A487F"/>
    <a:srgbClr val="332885"/>
    <a:srgbClr val="1E3662"/>
    <a:srgbClr val="3D64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122106-8366-4F83-8279-8D787FA1FA6D}" v="1" dt="2023-06-21T12:41:29.2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2C8C85-51F0-491E-9774-3900AFEF0FD7}" styleName="Estilo Claro 2 - Ênfas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534" autoAdjust="0"/>
    <p:restoredTop sz="83126" autoAdjust="0"/>
  </p:normalViewPr>
  <p:slideViewPr>
    <p:cSldViewPr snapToGrid="0" snapToObjects="1">
      <p:cViewPr varScale="1">
        <p:scale>
          <a:sx n="68" d="100"/>
          <a:sy n="68" d="100"/>
        </p:scale>
        <p:origin x="686" y="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microsoft.com/office/2016/11/relationships/changesInfo" Target="changesInfos/changesInfo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9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ais Medeiros" userId="aa2fcd6d-05de-449e-a52e-bdcdee0292ff" providerId="ADAL" clId="{35122106-8366-4F83-8279-8D787FA1FA6D}"/>
    <pc:docChg chg="undo custSel modSld">
      <pc:chgData name="Thais Medeiros" userId="aa2fcd6d-05de-449e-a52e-bdcdee0292ff" providerId="ADAL" clId="{35122106-8366-4F83-8279-8D787FA1FA6D}" dt="2023-06-21T12:41:56.837" v="42" actId="1076"/>
      <pc:docMkLst>
        <pc:docMk/>
      </pc:docMkLst>
      <pc:sldChg chg="modSp mod">
        <pc:chgData name="Thais Medeiros" userId="aa2fcd6d-05de-449e-a52e-bdcdee0292ff" providerId="ADAL" clId="{35122106-8366-4F83-8279-8D787FA1FA6D}" dt="2023-06-21T12:41:20.795" v="1" actId="1076"/>
        <pc:sldMkLst>
          <pc:docMk/>
          <pc:sldMk cId="638742089" sldId="451"/>
        </pc:sldMkLst>
        <pc:picChg chg="mod">
          <ac:chgData name="Thais Medeiros" userId="aa2fcd6d-05de-449e-a52e-bdcdee0292ff" providerId="ADAL" clId="{35122106-8366-4F83-8279-8D787FA1FA6D}" dt="2023-06-21T12:41:20.795" v="1" actId="1076"/>
          <ac:picMkLst>
            <pc:docMk/>
            <pc:sldMk cId="638742089" sldId="451"/>
            <ac:picMk id="3" creationId="{E9958619-11E8-D6A4-33E2-0EC740E21DE9}"/>
          </ac:picMkLst>
        </pc:picChg>
      </pc:sldChg>
      <pc:sldChg chg="addSp modSp mod">
        <pc:chgData name="Thais Medeiros" userId="aa2fcd6d-05de-449e-a52e-bdcdee0292ff" providerId="ADAL" clId="{35122106-8366-4F83-8279-8D787FA1FA6D}" dt="2023-06-21T12:41:56.837" v="42" actId="1076"/>
        <pc:sldMkLst>
          <pc:docMk/>
          <pc:sldMk cId="1338601274" sldId="453"/>
        </pc:sldMkLst>
        <pc:spChg chg="add mod">
          <ac:chgData name="Thais Medeiros" userId="aa2fcd6d-05de-449e-a52e-bdcdee0292ff" providerId="ADAL" clId="{35122106-8366-4F83-8279-8D787FA1FA6D}" dt="2023-06-21T12:41:56.837" v="42" actId="1076"/>
          <ac:spMkLst>
            <pc:docMk/>
            <pc:sldMk cId="1338601274" sldId="453"/>
            <ac:spMk id="2" creationId="{1035F90C-BB0E-1E0A-0174-3849D2F8F5B8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6-10-11T10:34:18.625" idx="8">
    <p:pos x="10" y="10"/>
    <p:text>Vídeo de Apresentação Institucional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6-10-11T08:29:12.229" idx="15">
    <p:pos x="10" y="10"/>
    <p:text>Recepção dos alunos
ESCOLHER MÚSICA DE FUNDO
Entrega dos crachás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650044-FD39-4083-8361-AFC089D3BE5A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F5CCCC-8899-43F1-A55D-927040CFE8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1192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6070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9900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8595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8595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Temporário: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“A natureza temporária dos projetos indica que eles têm início e término definidos.” (PMI, 2014, p.3) “Um projeto é temporário no sentido de que tem um início e fim definidos no tempo, e, por isso, um escopo e recursos definidos” (PMI, 2016).</a:t>
            </a:r>
          </a:p>
          <a:p>
            <a:pPr lvl="0"/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Único: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“Embora elementos repetitivos possam estar presentes em algumas entregas e atividades do projeto, esta repetição não muda as características fundamentais e exclusivas do trabalho do projeto.” (PMI, 2014, p.3) “E um projeto é único no sentido de que não se trata de uma operação de rotina, mas um conjunto específico de operações destinadas a atingir um objetivo em particular.” (PMI, 2016).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8182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172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1722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-</a:t>
            </a:r>
            <a:r>
              <a:rPr lang="pt-BR" baseline="0" dirty="0"/>
              <a:t> Explicar os principais envolvidos no projeto dando exemplos dentro de projetos industriais</a:t>
            </a: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1722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81827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Projeto pode ser entendido como um grupo de pessoas que, durante certo período, realizam um conjunto de ações para a obtenção de um determinado resultado.</a:t>
            </a:r>
          </a:p>
          <a:p>
            <a:endParaRPr lang="pt-BR" dirty="0"/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“Um projeto é formado por uma combinação de atividades inter-relacionadas que devem ser executadas em determinada ordem antes que toda tarefa seja concluída.” </a:t>
            </a:r>
          </a:p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85959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1284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-</a:t>
            </a:r>
            <a:r>
              <a:rPr lang="pt-BR" baseline="0" dirty="0"/>
              <a:t> Explicar os principais envolvidos no projeto dando exemplos dentro de projetos industriais</a:t>
            </a: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1722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1722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1722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61054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54369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4369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1722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4369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4369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1722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1722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72956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4369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44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1722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47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1722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48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1722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49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1722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50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30728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52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72956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54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4369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55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1722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56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1722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57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729566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58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72956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59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43693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62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975212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63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43693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64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17223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65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17223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66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17223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67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17223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68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17223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69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17223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70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729566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72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729566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74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43693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75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17223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76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17223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77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729566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79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17223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80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43693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5CCCC-8899-43F1-A55D-927040CFE8EE}" type="slidenum">
              <a:rPr lang="pt-BR" smtClean="0"/>
              <a:t>81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119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1CF1-F385-E840-A642-0135D3E936E4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0D65-8BF9-4F4F-9F19-ECA01A6D92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7469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1CF1-F385-E840-A642-0135D3E936E4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0D65-8BF9-4F4F-9F19-ECA01A6D92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8792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1CF1-F385-E840-A642-0135D3E936E4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0D65-8BF9-4F4F-9F19-ECA01A6D92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1165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1CF1-F385-E840-A642-0135D3E936E4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0D65-8BF9-4F4F-9F19-ECA01A6D92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441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1CF1-F385-E840-A642-0135D3E936E4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0D65-8BF9-4F4F-9F19-ECA01A6D92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2757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1CF1-F385-E840-A642-0135D3E936E4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0D65-8BF9-4F4F-9F19-ECA01A6D92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087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1CF1-F385-E840-A642-0135D3E936E4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0D65-8BF9-4F4F-9F19-ECA01A6D92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9470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1CF1-F385-E840-A642-0135D3E936E4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0D65-8BF9-4F4F-9F19-ECA01A6D92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324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1CF1-F385-E840-A642-0135D3E936E4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0D65-8BF9-4F4F-9F19-ECA01A6D92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36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1CF1-F385-E840-A642-0135D3E936E4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0D65-8BF9-4F4F-9F19-ECA01A6D92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2275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1CF1-F385-E840-A642-0135D3E936E4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0D65-8BF9-4F4F-9F19-ECA01A6D92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5373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71CF1-F385-E840-A642-0135D3E936E4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60D65-8BF9-4F4F-9F19-ECA01A6D92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888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fif"/><Relationship Id="rId4" Type="http://schemas.openxmlformats.org/officeDocument/2006/relationships/image" Target="../media/image34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31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Logotipo&#10;&#10;Descrição gerada automaticamente com confiança baixa">
            <a:extLst>
              <a:ext uri="{FF2B5EF4-FFF2-40B4-BE49-F238E27FC236}">
                <a16:creationId xmlns:a16="http://schemas.microsoft.com/office/drawing/2014/main" id="{E9958619-11E8-D6A4-33E2-0EC740E21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cxnSp>
        <p:nvCxnSpPr>
          <p:cNvPr id="7" name="Conector Reto 6"/>
          <p:cNvCxnSpPr/>
          <p:nvPr/>
        </p:nvCxnSpPr>
        <p:spPr>
          <a:xfrm>
            <a:off x="1637844" y="3349386"/>
            <a:ext cx="8706306" cy="0"/>
          </a:xfrm>
          <a:prstGeom prst="line">
            <a:avLst/>
          </a:prstGeom>
          <a:ln w="28575">
            <a:solidFill>
              <a:srgbClr val="1E36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1637844" y="1890706"/>
            <a:ext cx="10210547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2A487F"/>
                </a:solidFill>
                <a:latin typeface="Century Gothic" charset="0"/>
              </a:rPr>
              <a:t>GERENCIAMENTO DE PROJETOS</a:t>
            </a:r>
          </a:p>
          <a:p>
            <a:r>
              <a:rPr lang="pt-BR" sz="3200" dirty="0">
                <a:solidFill>
                  <a:srgbClr val="2A487F"/>
                </a:solidFill>
                <a:latin typeface="Century Gothic" charset="0"/>
              </a:rPr>
              <a:t>UTILIZANDO</a:t>
            </a:r>
            <a:r>
              <a:rPr lang="pt-BR" sz="4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pt-BR" sz="48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MS Project</a:t>
            </a:r>
          </a:p>
        </p:txBody>
      </p:sp>
      <p:cxnSp>
        <p:nvCxnSpPr>
          <p:cNvPr id="9" name="Conector Reto 8"/>
          <p:cNvCxnSpPr/>
          <p:nvPr/>
        </p:nvCxnSpPr>
        <p:spPr>
          <a:xfrm>
            <a:off x="1637844" y="3414984"/>
            <a:ext cx="3017297" cy="0"/>
          </a:xfrm>
          <a:prstGeom prst="line">
            <a:avLst/>
          </a:prstGeom>
          <a:ln w="130175">
            <a:solidFill>
              <a:srgbClr val="1E36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8742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Logotipo&#10;&#10;Descrição gerada automaticamente com confiança baixa">
            <a:extLst>
              <a:ext uri="{FF2B5EF4-FFF2-40B4-BE49-F238E27FC236}">
                <a16:creationId xmlns:a16="http://schemas.microsoft.com/office/drawing/2014/main" id="{94F56F26-5B9D-A2D6-F65C-E80F73A4A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40657923-E8BE-8715-6D97-6E626F796355}"/>
              </a:ext>
            </a:extLst>
          </p:cNvPr>
          <p:cNvSpPr txBox="1"/>
          <p:nvPr/>
        </p:nvSpPr>
        <p:spPr>
          <a:xfrm>
            <a:off x="324762" y="1967362"/>
            <a:ext cx="5919648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pt-BR" i="1" dirty="0">
                <a:solidFill>
                  <a:srgbClr val="064D83"/>
                </a:solidFill>
                <a:latin typeface="Hattori Hanzo"/>
              </a:rPr>
              <a:t>Fundada em 2005, empresa de Planejamento e Estimativas de Custos de Projetos de Engenharia.</a:t>
            </a:r>
          </a:p>
          <a:p>
            <a:pPr algn="just"/>
            <a:r>
              <a:rPr lang="pt-BR" i="1" dirty="0">
                <a:solidFill>
                  <a:srgbClr val="064D83"/>
                </a:solidFill>
                <a:latin typeface="Hattori Hanzo"/>
              </a:rPr>
              <a:t>Atua em mercados de siderurgia, mineração, petroquímica e construção civil.</a:t>
            </a:r>
          </a:p>
          <a:p>
            <a:pPr algn="just"/>
            <a:r>
              <a:rPr lang="pt-BR" i="1" dirty="0">
                <a:solidFill>
                  <a:srgbClr val="064D83"/>
                </a:solidFill>
                <a:latin typeface="Hattori Hanzo"/>
              </a:rPr>
              <a:t>Utiliza metodologias de gestão e ferramentas computacionais na análise, tomada de decisão, desenvolvimento e controle da execução de novas instalações, Paradas de Manutenção, Implementação de </a:t>
            </a:r>
            <a:r>
              <a:rPr lang="pt-BR" i="1" dirty="0" err="1">
                <a:solidFill>
                  <a:srgbClr val="064D83"/>
                </a:solidFill>
                <a:latin typeface="Hattori Hanzo"/>
              </a:rPr>
              <a:t>PMO's</a:t>
            </a:r>
            <a:r>
              <a:rPr lang="pt-BR" i="1" dirty="0">
                <a:solidFill>
                  <a:srgbClr val="064D83"/>
                </a:solidFill>
                <a:latin typeface="Hattori Hanzo"/>
              </a:rPr>
              <a:t> e treinamentos profissionais.</a:t>
            </a:r>
          </a:p>
        </p:txBody>
      </p:sp>
      <p:pic>
        <p:nvPicPr>
          <p:cNvPr id="12" name="Imagem 11" descr="Uma imagem contendo Linha do tempo&#10;&#10;Descrição gerada automaticamente">
            <a:extLst>
              <a:ext uri="{FF2B5EF4-FFF2-40B4-BE49-F238E27FC236}">
                <a16:creationId xmlns:a16="http://schemas.microsoft.com/office/drawing/2014/main" id="{EC99C0C9-E22E-4599-614F-6A22A33D06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36666" r="28437" b="36667"/>
          <a:stretch/>
        </p:blipFill>
        <p:spPr>
          <a:xfrm>
            <a:off x="378548" y="4629866"/>
            <a:ext cx="6019800" cy="1828800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D81ED16E-133A-7C59-AF34-CA35EBCBDEA6}"/>
              </a:ext>
            </a:extLst>
          </p:cNvPr>
          <p:cNvSpPr txBox="1"/>
          <p:nvPr/>
        </p:nvSpPr>
        <p:spPr>
          <a:xfrm>
            <a:off x="7944535" y="2281027"/>
            <a:ext cx="3998936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pt-BR" b="1" dirty="0">
                <a:solidFill>
                  <a:srgbClr val="82131B"/>
                </a:solidFill>
                <a:ea typeface="+mn-lt"/>
                <a:cs typeface="+mn-lt"/>
              </a:rPr>
              <a:t>Eduardo Augusto B. S. Siqueira </a:t>
            </a:r>
            <a:endParaRPr lang="pt-PT" b="1" dirty="0">
              <a:solidFill>
                <a:srgbClr val="82131B"/>
              </a:solidFill>
            </a:endParaRPr>
          </a:p>
          <a:p>
            <a:pPr algn="just"/>
            <a:r>
              <a:rPr lang="pt-BR" b="1" dirty="0">
                <a:solidFill>
                  <a:srgbClr val="0B4D83"/>
                </a:solidFill>
                <a:ea typeface="+mn-lt"/>
                <a:cs typeface="+mn-lt"/>
              </a:rPr>
              <a:t>Engenheiro, Mestre em Gestão, PMP</a:t>
            </a:r>
            <a:endParaRPr lang="pt-BR" b="1" dirty="0">
              <a:solidFill>
                <a:srgbClr val="0B4D83"/>
              </a:solidFill>
              <a:cs typeface="Calibri"/>
            </a:endParaRPr>
          </a:p>
          <a:p>
            <a:pPr algn="just"/>
            <a:r>
              <a:rPr lang="pt-BR" sz="1600" i="1" dirty="0">
                <a:solidFill>
                  <a:srgbClr val="0B4D83"/>
                </a:solidFill>
                <a:latin typeface="Hattori Hanzo"/>
              </a:rPr>
              <a:t>Petrobras, </a:t>
            </a:r>
            <a:r>
              <a:rPr lang="pt-BR" sz="1600" i="1" dirty="0" err="1">
                <a:solidFill>
                  <a:srgbClr val="0B4D83"/>
                </a:solidFill>
                <a:latin typeface="Hattori Hanzo"/>
              </a:rPr>
              <a:t>Alumar</a:t>
            </a:r>
            <a:r>
              <a:rPr lang="pt-BR" sz="1600" i="1" dirty="0">
                <a:solidFill>
                  <a:srgbClr val="0B4D83"/>
                </a:solidFill>
                <a:latin typeface="Hattori Hanzo"/>
              </a:rPr>
              <a:t>, Liquigás, CSN, ArcelorMittal, Vale, Braskem, Gerdau, Votorantim Cimentos.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8351C77-C0FD-3856-3593-23B831590EE7}"/>
              </a:ext>
            </a:extLst>
          </p:cNvPr>
          <p:cNvSpPr txBox="1"/>
          <p:nvPr/>
        </p:nvSpPr>
        <p:spPr>
          <a:xfrm>
            <a:off x="7998321" y="3679500"/>
            <a:ext cx="3891364" cy="166199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pt-BR" b="1" dirty="0">
                <a:solidFill>
                  <a:srgbClr val="82131B"/>
                </a:solidFill>
                <a:ea typeface="+mn-lt"/>
                <a:cs typeface="+mn-lt"/>
              </a:rPr>
              <a:t>Renato A. Ribeiro</a:t>
            </a:r>
            <a:r>
              <a:rPr lang="pt-BR" dirty="0">
                <a:solidFill>
                  <a:srgbClr val="82131B"/>
                </a:solidFill>
                <a:ea typeface="+mn-lt"/>
                <a:cs typeface="+mn-lt"/>
              </a:rPr>
              <a:t> </a:t>
            </a:r>
            <a:endParaRPr lang="pt-PT" dirty="0">
              <a:solidFill>
                <a:srgbClr val="82131B"/>
              </a:solidFill>
            </a:endParaRPr>
          </a:p>
          <a:p>
            <a:pPr algn="just"/>
            <a:r>
              <a:rPr lang="pt-BR" b="1" dirty="0">
                <a:solidFill>
                  <a:srgbClr val="0B4D83"/>
                </a:solidFill>
                <a:ea typeface="+mn-lt"/>
                <a:cs typeface="+mn-lt"/>
              </a:rPr>
              <a:t>Eng. de Vendas, Gestor de Portfólios</a:t>
            </a:r>
            <a:endParaRPr lang="pt-BR" dirty="0">
              <a:solidFill>
                <a:srgbClr val="0B4D83"/>
              </a:solidFill>
              <a:ea typeface="+mn-lt"/>
              <a:cs typeface="+mn-lt"/>
            </a:endParaRPr>
          </a:p>
          <a:p>
            <a:pPr algn="just"/>
            <a:r>
              <a:rPr lang="pt-BR" sz="1600" i="1" dirty="0">
                <a:solidFill>
                  <a:srgbClr val="0B4D83"/>
                </a:solidFill>
                <a:latin typeface="Hattori Hanzo"/>
              </a:rPr>
              <a:t>Petrobrás, PROMON Engenharia, Linde, Votorantim, Vale, N&amp;A Consultores, </a:t>
            </a:r>
            <a:r>
              <a:rPr lang="pt-BR" sz="1600" i="1" dirty="0" err="1">
                <a:solidFill>
                  <a:srgbClr val="0B4D83"/>
                </a:solidFill>
                <a:latin typeface="Hattori Hanzo"/>
              </a:rPr>
              <a:t>Pernod</a:t>
            </a:r>
            <a:r>
              <a:rPr lang="pt-BR" sz="1600" i="1" dirty="0">
                <a:solidFill>
                  <a:srgbClr val="0B4D83"/>
                </a:solidFill>
                <a:latin typeface="Hattori Hanzo"/>
              </a:rPr>
              <a:t> </a:t>
            </a:r>
            <a:r>
              <a:rPr lang="pt-BR" sz="1600" i="1" dirty="0" err="1">
                <a:solidFill>
                  <a:srgbClr val="0B4D83"/>
                </a:solidFill>
                <a:latin typeface="Hattori Hanzo"/>
              </a:rPr>
              <a:t>Ricard</a:t>
            </a:r>
            <a:r>
              <a:rPr lang="pt-BR" sz="1600" i="1" dirty="0">
                <a:solidFill>
                  <a:srgbClr val="0B4D83"/>
                </a:solidFill>
                <a:latin typeface="Hattori Hanzo"/>
              </a:rPr>
              <a:t> Brasil, </a:t>
            </a:r>
            <a:r>
              <a:rPr lang="pt-BR" sz="1600" i="1" dirty="0" err="1">
                <a:solidFill>
                  <a:srgbClr val="0B4D83"/>
                </a:solidFill>
                <a:latin typeface="Hattori Hanzo"/>
              </a:rPr>
              <a:t>Vanadium</a:t>
            </a:r>
            <a:r>
              <a:rPr lang="pt-BR" sz="1600" i="1" dirty="0">
                <a:solidFill>
                  <a:srgbClr val="0B4D83"/>
                </a:solidFill>
                <a:latin typeface="Hattori Hanzo"/>
              </a:rPr>
              <a:t>  SA, DC </a:t>
            </a:r>
            <a:r>
              <a:rPr lang="pt-BR" sz="1600" i="1" dirty="0" err="1">
                <a:solidFill>
                  <a:srgbClr val="0B4D83"/>
                </a:solidFill>
                <a:latin typeface="Hattori Hanzo"/>
              </a:rPr>
              <a:t>Compass</a:t>
            </a:r>
            <a:r>
              <a:rPr lang="pt-BR" sz="1600" i="1" dirty="0">
                <a:solidFill>
                  <a:srgbClr val="0B4D83"/>
                </a:solidFill>
                <a:latin typeface="Hattori Hanzo"/>
              </a:rPr>
              <a:t>.</a:t>
            </a:r>
          </a:p>
          <a:p>
            <a:pPr algn="just"/>
            <a:endParaRPr lang="pt-BR" b="1" dirty="0">
              <a:solidFill>
                <a:srgbClr val="C00000"/>
              </a:solidFill>
              <a:cs typeface="Calibri"/>
            </a:endParaRPr>
          </a:p>
        </p:txBody>
      </p:sp>
      <p:pic>
        <p:nvPicPr>
          <p:cNvPr id="16" name="Imagem 15" descr="Homem sorrindo em fundo branco&#10;&#10;Descrição gerada automaticamente">
            <a:extLst>
              <a:ext uri="{FF2B5EF4-FFF2-40B4-BE49-F238E27FC236}">
                <a16:creationId xmlns:a16="http://schemas.microsoft.com/office/drawing/2014/main" id="{6AE061E9-1E24-686A-4EDF-B19269854F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2108" y="1982635"/>
            <a:ext cx="1350000" cy="1800000"/>
          </a:xfrm>
          <a:prstGeom prst="rect">
            <a:avLst/>
          </a:prstGeom>
        </p:spPr>
      </p:pic>
      <p:pic>
        <p:nvPicPr>
          <p:cNvPr id="17" name="Imagem 16" descr="Rosto de homem sorrindo&#10;&#10;Descrição gerada automaticamente">
            <a:extLst>
              <a:ext uri="{FF2B5EF4-FFF2-40B4-BE49-F238E27FC236}">
                <a16:creationId xmlns:a16="http://schemas.microsoft.com/office/drawing/2014/main" id="{3BD896E9-1BA7-308B-A69A-35FD80A07A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8040" y="3521532"/>
            <a:ext cx="1246495" cy="1661993"/>
          </a:xfrm>
          <a:prstGeom prst="rect">
            <a:avLst/>
          </a:prstGeom>
        </p:spPr>
      </p:pic>
      <p:sp>
        <p:nvSpPr>
          <p:cNvPr id="18" name="Título 1">
            <a:extLst>
              <a:ext uri="{FF2B5EF4-FFF2-40B4-BE49-F238E27FC236}">
                <a16:creationId xmlns:a16="http://schemas.microsoft.com/office/drawing/2014/main" id="{F5EC2D61-5673-5F95-477A-DD512A7C9091}"/>
              </a:ext>
            </a:extLst>
          </p:cNvPr>
          <p:cNvSpPr txBox="1">
            <a:spLocks/>
          </p:cNvSpPr>
          <p:nvPr/>
        </p:nvSpPr>
        <p:spPr>
          <a:xfrm>
            <a:off x="4975883" y="333913"/>
            <a:ext cx="4282097" cy="56334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</a:rPr>
              <a:t>Identidade Plaorc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6B09777E-780A-9A59-705D-F8951F8E0927}"/>
              </a:ext>
            </a:extLst>
          </p:cNvPr>
          <p:cNvSpPr txBox="1"/>
          <p:nvPr/>
        </p:nvSpPr>
        <p:spPr>
          <a:xfrm>
            <a:off x="324762" y="4279663"/>
            <a:ext cx="591964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 b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FF0000"/>
                </a:solidFill>
                <a:latin typeface="Abwechselnschrift" panose="00000700000000000000"/>
                <a:ea typeface="+mj-ea"/>
                <a:cs typeface="+mj-cs"/>
              </a:rPr>
              <a:t>NOSSOS CLIENTES</a:t>
            </a:r>
            <a:endParaRPr lang="pt-BR" sz="2400" i="1" dirty="0">
              <a:ln>
                <a:solidFill>
                  <a:srgbClr val="0B4D83"/>
                </a:solidFill>
              </a:ln>
              <a:solidFill>
                <a:srgbClr val="FF0000"/>
              </a:solidFill>
              <a:latin typeface="Hattori Hanzo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7ECCECAC-0ECB-708D-FE82-2B14301E2D00}"/>
              </a:ext>
            </a:extLst>
          </p:cNvPr>
          <p:cNvSpPr txBox="1"/>
          <p:nvPr/>
        </p:nvSpPr>
        <p:spPr>
          <a:xfrm>
            <a:off x="324762" y="1503708"/>
            <a:ext cx="591964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 b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FF0000"/>
                </a:solidFill>
                <a:latin typeface="Abwechselnschrift" panose="00000700000000000000"/>
                <a:ea typeface="+mj-ea"/>
                <a:cs typeface="+mj-cs"/>
              </a:rPr>
              <a:t>QUEM SOMOS</a:t>
            </a:r>
            <a:endParaRPr lang="pt-BR" sz="2400" i="1" dirty="0">
              <a:ln>
                <a:solidFill>
                  <a:srgbClr val="0B4D83"/>
                </a:solidFill>
              </a:ln>
              <a:solidFill>
                <a:srgbClr val="FF0000"/>
              </a:solidFill>
              <a:latin typeface="Hattori Hanzo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F5C53058-5EA0-CB00-8415-C85A709294DC}"/>
              </a:ext>
            </a:extLst>
          </p:cNvPr>
          <p:cNvSpPr txBox="1"/>
          <p:nvPr/>
        </p:nvSpPr>
        <p:spPr>
          <a:xfrm>
            <a:off x="6822031" y="1516897"/>
            <a:ext cx="591964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 b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FF0000"/>
                </a:solidFill>
                <a:latin typeface="Abwechselnschrift" panose="00000700000000000000"/>
                <a:ea typeface="+mj-ea"/>
                <a:cs typeface="+mj-cs"/>
              </a:rPr>
              <a:t>RESPONSÁVEIS TÉCNICOS</a:t>
            </a:r>
            <a:endParaRPr lang="pt-BR" sz="2400" i="1" dirty="0">
              <a:ln>
                <a:solidFill>
                  <a:srgbClr val="0B4D83"/>
                </a:solidFill>
              </a:ln>
              <a:solidFill>
                <a:srgbClr val="FF0000"/>
              </a:solidFill>
              <a:latin typeface="Hattori Hanzo"/>
            </a:endParaRPr>
          </a:p>
        </p:txBody>
      </p:sp>
    </p:spTree>
    <p:extLst>
      <p:ext uri="{BB962C8B-B14F-4D97-AF65-F5344CB8AC3E}">
        <p14:creationId xmlns:p14="http://schemas.microsoft.com/office/powerpoint/2010/main" val="22867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 descr="Logotipo&#10;&#10;Descrição gerada automaticamente com confiança baixa">
            <a:extLst>
              <a:ext uri="{FF2B5EF4-FFF2-40B4-BE49-F238E27FC236}">
                <a16:creationId xmlns:a16="http://schemas.microsoft.com/office/drawing/2014/main" id="{E53E9EB4-52CB-131B-9B9B-F4877D14B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05"/>
            <a:ext cx="1219834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995CF01-19C7-D331-D96A-452ED29A938C}"/>
              </a:ext>
            </a:extLst>
          </p:cNvPr>
          <p:cNvSpPr txBox="1">
            <a:spLocks/>
          </p:cNvSpPr>
          <p:nvPr/>
        </p:nvSpPr>
        <p:spPr>
          <a:xfrm>
            <a:off x="4061908" y="473789"/>
            <a:ext cx="6588162" cy="56334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</a:rPr>
              <a:t>Gerenciamento de Projetos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79EA537-4DD9-F475-5C6D-FFEC49F19CC5}"/>
              </a:ext>
            </a:extLst>
          </p:cNvPr>
          <p:cNvSpPr txBox="1"/>
          <p:nvPr/>
        </p:nvSpPr>
        <p:spPr>
          <a:xfrm>
            <a:off x="278171" y="1486149"/>
            <a:ext cx="591964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 b="1" i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FF0000"/>
                </a:solidFill>
                <a:latin typeface="Abwechselnschrift" panose="00000700000000000000"/>
                <a:ea typeface="+mj-ea"/>
                <a:cs typeface="+mj-cs"/>
              </a:rPr>
              <a:t>EXEMPLOS</a:t>
            </a:r>
          </a:p>
        </p:txBody>
      </p:sp>
      <p:pic>
        <p:nvPicPr>
          <p:cNvPr id="1026" name="Picture 2" descr="Ver a imagem de origem">
            <a:extLst>
              <a:ext uri="{FF2B5EF4-FFF2-40B4-BE49-F238E27FC236}">
                <a16:creationId xmlns:a16="http://schemas.microsoft.com/office/drawing/2014/main" id="{193F1AAD-960C-9F79-5BBC-16D4AC55A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919" y="3973491"/>
            <a:ext cx="3201999" cy="2113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er a imagem de origem">
            <a:extLst>
              <a:ext uri="{FF2B5EF4-FFF2-40B4-BE49-F238E27FC236}">
                <a16:creationId xmlns:a16="http://schemas.microsoft.com/office/drawing/2014/main" id="{DBAADEBF-9038-4544-3C54-523C5223F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248" y="3966875"/>
            <a:ext cx="3201999" cy="2126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er a imagem de origem">
            <a:extLst>
              <a:ext uri="{FF2B5EF4-FFF2-40B4-BE49-F238E27FC236}">
                <a16:creationId xmlns:a16="http://schemas.microsoft.com/office/drawing/2014/main" id="{62C72C1E-B041-141C-EEF5-A1BA20C2A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80" y="2359283"/>
            <a:ext cx="3201999" cy="212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3A4317DC-19BE-EFC7-67D8-499B6815E58F}"/>
              </a:ext>
            </a:extLst>
          </p:cNvPr>
          <p:cNvSpPr txBox="1"/>
          <p:nvPr/>
        </p:nvSpPr>
        <p:spPr>
          <a:xfrm>
            <a:off x="2379873" y="6080195"/>
            <a:ext cx="2865268" cy="364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  <a:spcBef>
                <a:spcPts val="600"/>
              </a:spcBef>
            </a:pPr>
            <a:r>
              <a:rPr lang="pt-BR" sz="1400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Plano de Gestão de Parada Braskem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FF75FFA-847E-E30C-59AC-5A40C35ABDF7}"/>
              </a:ext>
            </a:extLst>
          </p:cNvPr>
          <p:cNvSpPr txBox="1"/>
          <p:nvPr/>
        </p:nvSpPr>
        <p:spPr>
          <a:xfrm>
            <a:off x="8779812" y="4484610"/>
            <a:ext cx="33019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Planejamento de Linha de Aços longos CSN</a:t>
            </a:r>
            <a:endParaRPr lang="pt-BR" sz="14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4C38512-C261-5210-0715-EA76B5187E95}"/>
              </a:ext>
            </a:extLst>
          </p:cNvPr>
          <p:cNvSpPr txBox="1"/>
          <p:nvPr/>
        </p:nvSpPr>
        <p:spPr>
          <a:xfrm>
            <a:off x="5317706" y="6108729"/>
            <a:ext cx="35770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Instalação de Laminador de Perfis </a:t>
            </a:r>
            <a:r>
              <a:rPr lang="pt-BR" sz="1400" i="1" dirty="0" err="1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AcelorMittal</a:t>
            </a:r>
            <a:endParaRPr lang="pt-BR" sz="1400" dirty="0"/>
          </a:p>
        </p:txBody>
      </p:sp>
      <p:pic>
        <p:nvPicPr>
          <p:cNvPr id="1032" name="Picture 8" descr="Ver a imagem de origem">
            <a:extLst>
              <a:ext uri="{FF2B5EF4-FFF2-40B4-BE49-F238E27FC236}">
                <a16:creationId xmlns:a16="http://schemas.microsoft.com/office/drawing/2014/main" id="{B6CDB783-A06A-E76E-5CFD-174D4DEA2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55" y="1504151"/>
            <a:ext cx="3201999" cy="212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8A046FA2-ED63-C0E4-ADB1-2A4C8B1F61F3}"/>
              </a:ext>
            </a:extLst>
          </p:cNvPr>
          <p:cNvSpPr txBox="1"/>
          <p:nvPr/>
        </p:nvSpPr>
        <p:spPr>
          <a:xfrm>
            <a:off x="5645220" y="3602032"/>
            <a:ext cx="2865268" cy="364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  <a:spcBef>
                <a:spcPts val="600"/>
              </a:spcBef>
            </a:pPr>
            <a:r>
              <a:rPr lang="pt-BR" sz="1400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Gestão de Parada Gerdau</a:t>
            </a:r>
          </a:p>
        </p:txBody>
      </p:sp>
      <p:pic>
        <p:nvPicPr>
          <p:cNvPr id="1034" name="Picture 10" descr="Ver a imagem de origem">
            <a:extLst>
              <a:ext uri="{FF2B5EF4-FFF2-40B4-BE49-F238E27FC236}">
                <a16:creationId xmlns:a16="http://schemas.microsoft.com/office/drawing/2014/main" id="{FFBE0AEA-7416-FB15-0372-4342A44FB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537" y="1506505"/>
            <a:ext cx="3191672" cy="1924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715B50DD-8CFC-9A5C-2320-A72BFBFA1A66}"/>
              </a:ext>
            </a:extLst>
          </p:cNvPr>
          <p:cNvSpPr txBox="1"/>
          <p:nvPr/>
        </p:nvSpPr>
        <p:spPr>
          <a:xfrm>
            <a:off x="1879933" y="3445312"/>
            <a:ext cx="36369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Células de Resultado e Quadro de Distribuição</a:t>
            </a:r>
          </a:p>
          <a:p>
            <a:pPr algn="ctr"/>
            <a:r>
              <a:rPr lang="pt-BR" sz="1400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de Quantitativos Petrobras </a:t>
            </a:r>
            <a:endParaRPr lang="pt-BR" sz="1400" dirty="0"/>
          </a:p>
        </p:txBody>
      </p:sp>
      <p:pic>
        <p:nvPicPr>
          <p:cNvPr id="1036" name="Picture 12" descr="Ver a imagem de origem">
            <a:extLst>
              <a:ext uri="{FF2B5EF4-FFF2-40B4-BE49-F238E27FC236}">
                <a16:creationId xmlns:a16="http://schemas.microsoft.com/office/drawing/2014/main" id="{3784DD60-4042-2C09-7D11-46E23514D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71" y="2226463"/>
            <a:ext cx="1619940" cy="341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Ver a imagem de origem">
            <a:extLst>
              <a:ext uri="{FF2B5EF4-FFF2-40B4-BE49-F238E27FC236}">
                <a16:creationId xmlns:a16="http://schemas.microsoft.com/office/drawing/2014/main" id="{AE78A89E-514B-8281-EFB7-781240BA1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51" y="2885605"/>
            <a:ext cx="1385717" cy="743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Ver a imagem de origem">
            <a:extLst>
              <a:ext uri="{FF2B5EF4-FFF2-40B4-BE49-F238E27FC236}">
                <a16:creationId xmlns:a16="http://schemas.microsoft.com/office/drawing/2014/main" id="{F694162E-7569-0968-B838-3947EFBF6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18" y="3486618"/>
            <a:ext cx="1542915" cy="154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Ver a imagem de origem">
            <a:extLst>
              <a:ext uri="{FF2B5EF4-FFF2-40B4-BE49-F238E27FC236}">
                <a16:creationId xmlns:a16="http://schemas.microsoft.com/office/drawing/2014/main" id="{E70DA8D4-64CA-168E-2815-13A4E9D18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67" y="4191425"/>
            <a:ext cx="1929148" cy="192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Ver a imagem de origem">
            <a:extLst>
              <a:ext uri="{FF2B5EF4-FFF2-40B4-BE49-F238E27FC236}">
                <a16:creationId xmlns:a16="http://schemas.microsoft.com/office/drawing/2014/main" id="{D92CC6CF-2FEF-CD4F-A163-5653C6D78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87" y="5626364"/>
            <a:ext cx="1544708" cy="635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4196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 descr="Logotipo&#10;&#10;Descrição gerada automaticamente com confiança baixa">
            <a:extLst>
              <a:ext uri="{FF2B5EF4-FFF2-40B4-BE49-F238E27FC236}">
                <a16:creationId xmlns:a16="http://schemas.microsoft.com/office/drawing/2014/main" id="{6ACE5B72-BBE7-F3A2-13DB-A96AAC12E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47"/>
            <a:ext cx="12198345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72C2F0A-452A-B847-866D-B08BA8BD15C5}"/>
              </a:ext>
            </a:extLst>
          </p:cNvPr>
          <p:cNvSpPr txBox="1"/>
          <p:nvPr/>
        </p:nvSpPr>
        <p:spPr>
          <a:xfrm>
            <a:off x="429545" y="1504152"/>
            <a:ext cx="176120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 b="1" i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FF0000"/>
                </a:solidFill>
                <a:latin typeface="Abwechselnschrift" panose="00000700000000000000"/>
                <a:ea typeface="+mj-ea"/>
                <a:cs typeface="+mj-cs"/>
              </a:rPr>
              <a:t>EXEMPLOS</a:t>
            </a:r>
            <a:endParaRPr lang="pt-BR" sz="2400" i="1" dirty="0">
              <a:ln>
                <a:solidFill>
                  <a:srgbClr val="0B4D83"/>
                </a:solidFill>
              </a:ln>
              <a:solidFill>
                <a:srgbClr val="FF0000"/>
              </a:solidFill>
              <a:latin typeface="Hattori Hanzo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8E58A47-30B3-3B72-841E-021BA5F49E4F}"/>
              </a:ext>
            </a:extLst>
          </p:cNvPr>
          <p:cNvSpPr txBox="1"/>
          <p:nvPr/>
        </p:nvSpPr>
        <p:spPr>
          <a:xfrm>
            <a:off x="53483" y="2294292"/>
            <a:ext cx="5005754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1600" b="1" dirty="0">
                <a:ln w="9525">
                  <a:noFill/>
                  <a:prstDash val="solid"/>
                </a:ln>
                <a:solidFill>
                  <a:srgbClr val="0B4D83"/>
                </a:solidFill>
                <a:latin typeface="Abwechselnschrift" panose="00000700000000000000"/>
                <a:ea typeface="+mj-ea"/>
                <a:cs typeface="+mj-cs"/>
              </a:rPr>
              <a:t>Cliente: Votorantim Cimentos</a:t>
            </a:r>
          </a:p>
          <a:p>
            <a:r>
              <a:rPr lang="pt-BR" sz="1600" b="1" dirty="0">
                <a:ln w="9525">
                  <a:noFill/>
                  <a:prstDash val="solid"/>
                </a:ln>
                <a:solidFill>
                  <a:srgbClr val="0B4D83"/>
                </a:solidFill>
                <a:latin typeface="Abwechselnschrift" panose="00000700000000000000"/>
                <a:ea typeface="+mj-ea"/>
                <a:cs typeface="+mj-cs"/>
              </a:rPr>
              <a:t>Equipe: 3 Engenheiros</a:t>
            </a:r>
          </a:p>
          <a:p>
            <a:r>
              <a:rPr lang="pt-BR" sz="1600" b="1" dirty="0">
                <a:ln w="9525">
                  <a:noFill/>
                  <a:prstDash val="solid"/>
                </a:ln>
                <a:solidFill>
                  <a:srgbClr val="0B4D83"/>
                </a:solidFill>
                <a:latin typeface="Abwechselnschrift" panose="00000700000000000000"/>
                <a:ea typeface="+mj-ea"/>
                <a:cs typeface="+mj-cs"/>
              </a:rPr>
              <a:t>Ano 2022:</a:t>
            </a:r>
            <a:endParaRPr lang="pt-PT" sz="1600" b="1" dirty="0">
              <a:ln w="9525">
                <a:noFill/>
                <a:prstDash val="solid"/>
              </a:ln>
              <a:solidFill>
                <a:srgbClr val="0B4D83"/>
              </a:solidFill>
              <a:latin typeface="Abwechselnschrift" panose="00000700000000000000"/>
              <a:ea typeface="+mj-ea"/>
              <a:cs typeface="+mj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72A4040-BB4D-9B39-E436-A0417BC474A8}"/>
              </a:ext>
            </a:extLst>
          </p:cNvPr>
          <p:cNvSpPr txBox="1"/>
          <p:nvPr/>
        </p:nvSpPr>
        <p:spPr>
          <a:xfrm>
            <a:off x="53483" y="3156066"/>
            <a:ext cx="2647585" cy="222394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pt-BR" sz="1600" b="1" dirty="0">
                <a:ln w="9525">
                  <a:noFill/>
                  <a:prstDash val="solid"/>
                </a:ln>
                <a:solidFill>
                  <a:srgbClr val="0B4D83"/>
                </a:solidFill>
                <a:latin typeface="Abwechselnschrift" panose="00000700000000000000"/>
                <a:ea typeface="+mj-ea"/>
                <a:cs typeface="+mj-cs"/>
              </a:rPr>
              <a:t>132 Projetos </a:t>
            </a:r>
          </a:p>
          <a:p>
            <a:pPr marL="457200" indent="-457200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pt-BR" sz="1600" b="1" dirty="0">
                <a:ln w="9525">
                  <a:noFill/>
                  <a:prstDash val="solid"/>
                </a:ln>
                <a:solidFill>
                  <a:srgbClr val="0B4D83"/>
                </a:solidFill>
                <a:latin typeface="Abwechselnschrift" panose="00000700000000000000"/>
                <a:ea typeface="+mj-ea"/>
                <a:cs typeface="+mj-cs"/>
              </a:rPr>
              <a:t>5 Unidades fabris</a:t>
            </a:r>
          </a:p>
          <a:p>
            <a:pPr marL="457200" indent="-457200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pt-BR" sz="1600" b="1" dirty="0">
                <a:ln w="9525">
                  <a:noFill/>
                  <a:prstDash val="solid"/>
                </a:ln>
                <a:solidFill>
                  <a:srgbClr val="0B4D83"/>
                </a:solidFill>
                <a:latin typeface="Abwechselnschrift" panose="00000700000000000000"/>
                <a:ea typeface="+mj-ea"/>
                <a:cs typeface="+mj-cs"/>
              </a:rPr>
              <a:t>5 Estados</a:t>
            </a:r>
          </a:p>
          <a:p>
            <a:pPr marL="457200" indent="-457200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pt-BR" sz="1600" b="1" dirty="0">
                <a:ln w="9525">
                  <a:noFill/>
                  <a:prstDash val="solid"/>
                </a:ln>
                <a:solidFill>
                  <a:srgbClr val="0B4D83"/>
                </a:solidFill>
                <a:latin typeface="Abwechselnschrift" panose="00000700000000000000"/>
                <a:ea typeface="+mj-ea"/>
                <a:cs typeface="+mj-cs"/>
              </a:rPr>
              <a:t>2 Regiões do Brasil</a:t>
            </a:r>
          </a:p>
          <a:p>
            <a:pPr marL="457200" indent="-457200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pt-BR" sz="1600" b="1" dirty="0">
                <a:ln w="9525">
                  <a:noFill/>
                  <a:prstDash val="solid"/>
                </a:ln>
                <a:solidFill>
                  <a:srgbClr val="0B4D83"/>
                </a:solidFill>
                <a:latin typeface="Abwechselnschrift" panose="00000700000000000000"/>
                <a:ea typeface="+mj-ea"/>
                <a:cs typeface="+mj-cs"/>
              </a:rPr>
              <a:t>20 Stakeholders</a:t>
            </a:r>
          </a:p>
          <a:p>
            <a:pPr marL="457200" indent="-457200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pt-BR" sz="1600" b="1" dirty="0">
                <a:ln w="9525">
                  <a:noFill/>
                  <a:prstDash val="solid"/>
                </a:ln>
                <a:solidFill>
                  <a:srgbClr val="0B4D83"/>
                </a:solidFill>
                <a:latin typeface="Abwechselnschrift" panose="00000700000000000000"/>
                <a:ea typeface="+mj-ea"/>
                <a:cs typeface="+mj-cs"/>
              </a:rPr>
              <a:t>7 Softwares utilizados</a:t>
            </a:r>
          </a:p>
          <a:p>
            <a:pPr marL="457200" indent="-457200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pt-BR" sz="1600" b="1" dirty="0">
                <a:ln w="9525">
                  <a:noFill/>
                  <a:prstDash val="solid"/>
                </a:ln>
                <a:solidFill>
                  <a:srgbClr val="0B4D83"/>
                </a:solidFill>
                <a:latin typeface="Abwechselnschrift" panose="00000700000000000000"/>
                <a:ea typeface="+mj-ea"/>
                <a:cs typeface="+mj-cs"/>
              </a:rPr>
              <a:t>16 Reuniões Semanais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5271F8A3-3936-DBF5-218B-ED3CBDB10CF8}"/>
              </a:ext>
            </a:extLst>
          </p:cNvPr>
          <p:cNvSpPr txBox="1">
            <a:spLocks/>
          </p:cNvSpPr>
          <p:nvPr/>
        </p:nvSpPr>
        <p:spPr>
          <a:xfrm>
            <a:off x="4733925" y="379411"/>
            <a:ext cx="6286499" cy="56334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</a:rPr>
              <a:t>Gestão de Portfólios</a:t>
            </a:r>
          </a:p>
        </p:txBody>
      </p:sp>
      <p:pic>
        <p:nvPicPr>
          <p:cNvPr id="1026" name="Picture 2" descr="Ver a imagem de origem">
            <a:extLst>
              <a:ext uri="{FF2B5EF4-FFF2-40B4-BE49-F238E27FC236}">
                <a16:creationId xmlns:a16="http://schemas.microsoft.com/office/drawing/2014/main" id="{D55EBB6B-8FDA-840F-652E-41F61BE3F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01" y="5611261"/>
            <a:ext cx="2188291" cy="78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Ver a imagem de origem">
            <a:extLst>
              <a:ext uri="{FF2B5EF4-FFF2-40B4-BE49-F238E27FC236}">
                <a16:creationId xmlns:a16="http://schemas.microsoft.com/office/drawing/2014/main" id="{1A545FD1-252F-FC0A-96CE-7D5E4B715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001" y="4146448"/>
            <a:ext cx="2868729" cy="2096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Ver a imagem de origem">
            <a:extLst>
              <a:ext uri="{FF2B5EF4-FFF2-40B4-BE49-F238E27FC236}">
                <a16:creationId xmlns:a16="http://schemas.microsoft.com/office/drawing/2014/main" id="{9983B608-2BDF-1AA2-4773-5ECFCA93D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092" y="2185161"/>
            <a:ext cx="2865087" cy="2117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Ver a imagem de origem">
            <a:extLst>
              <a:ext uri="{FF2B5EF4-FFF2-40B4-BE49-F238E27FC236}">
                <a16:creationId xmlns:a16="http://schemas.microsoft.com/office/drawing/2014/main" id="{246EEEDD-4D84-3F78-3B55-E0F5B60EF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733" y="4130027"/>
            <a:ext cx="2865087" cy="211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Ver a imagem de origem">
            <a:extLst>
              <a:ext uri="{FF2B5EF4-FFF2-40B4-BE49-F238E27FC236}">
                <a16:creationId xmlns:a16="http://schemas.microsoft.com/office/drawing/2014/main" id="{382C5324-B135-96B0-F6AE-969998131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540" y="1474093"/>
            <a:ext cx="2872190" cy="2117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Ver a imagem de origem">
            <a:extLst>
              <a:ext uri="{FF2B5EF4-FFF2-40B4-BE49-F238E27FC236}">
                <a16:creationId xmlns:a16="http://schemas.microsoft.com/office/drawing/2014/main" id="{E90C688B-BC92-AC20-0F0F-C3894FF17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202" y="1474094"/>
            <a:ext cx="2872618" cy="2117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6B7B8ED0-FF0E-D1B3-B984-831D31DD4569}"/>
              </a:ext>
            </a:extLst>
          </p:cNvPr>
          <p:cNvSpPr txBox="1"/>
          <p:nvPr/>
        </p:nvSpPr>
        <p:spPr>
          <a:xfrm>
            <a:off x="6587286" y="3574320"/>
            <a:ext cx="1340997" cy="364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  <a:spcBef>
                <a:spcPts val="600"/>
              </a:spcBef>
            </a:pPr>
            <a:r>
              <a:rPr lang="pt-BR" sz="1400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Unidade Cuiabá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8AB9047-A90B-AC30-1DF9-DC5FB63C6898}"/>
              </a:ext>
            </a:extLst>
          </p:cNvPr>
          <p:cNvSpPr txBox="1"/>
          <p:nvPr/>
        </p:nvSpPr>
        <p:spPr>
          <a:xfrm>
            <a:off x="3458270" y="3574320"/>
            <a:ext cx="1664111" cy="351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  <a:spcBef>
                <a:spcPts val="600"/>
              </a:spcBef>
            </a:pPr>
            <a:r>
              <a:rPr lang="pt-BR" sz="1400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Unidade Sobradinho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CC21279C-CAA7-7966-29C1-882B7B6EB4C6}"/>
              </a:ext>
            </a:extLst>
          </p:cNvPr>
          <p:cNvSpPr txBox="1"/>
          <p:nvPr/>
        </p:nvSpPr>
        <p:spPr>
          <a:xfrm>
            <a:off x="6546337" y="6209842"/>
            <a:ext cx="1505710" cy="351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  <a:spcBef>
                <a:spcPts val="600"/>
              </a:spcBef>
            </a:pPr>
            <a:r>
              <a:rPr lang="pt-BR" sz="1400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Unidade Nobres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936D301-582B-8DB0-3F7A-BD82DC4D325C}"/>
              </a:ext>
            </a:extLst>
          </p:cNvPr>
          <p:cNvSpPr txBox="1"/>
          <p:nvPr/>
        </p:nvSpPr>
        <p:spPr>
          <a:xfrm>
            <a:off x="3468186" y="6191822"/>
            <a:ext cx="1654195" cy="351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  <a:spcBef>
                <a:spcPts val="600"/>
              </a:spcBef>
            </a:pPr>
            <a:r>
              <a:rPr lang="pt-BR" sz="1400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Unidade Xambioá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3C198031-8D16-E6FF-5FE9-6BF94745F005}"/>
              </a:ext>
            </a:extLst>
          </p:cNvPr>
          <p:cNvSpPr txBox="1"/>
          <p:nvPr/>
        </p:nvSpPr>
        <p:spPr>
          <a:xfrm>
            <a:off x="9757537" y="4302300"/>
            <a:ext cx="1678097" cy="351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  <a:spcBef>
                <a:spcPts val="600"/>
              </a:spcBef>
            </a:pPr>
            <a:r>
              <a:rPr lang="pt-BR" sz="1400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Unidade Corumbá</a:t>
            </a:r>
          </a:p>
        </p:txBody>
      </p:sp>
    </p:spTree>
    <p:extLst>
      <p:ext uri="{BB962C8B-B14F-4D97-AF65-F5344CB8AC3E}">
        <p14:creationId xmlns:p14="http://schemas.microsoft.com/office/powerpoint/2010/main" val="2475768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 descr="Logotipo&#10;&#10;Descrição gerada automaticamente com confiança baixa">
            <a:extLst>
              <a:ext uri="{FF2B5EF4-FFF2-40B4-BE49-F238E27FC236}">
                <a16:creationId xmlns:a16="http://schemas.microsoft.com/office/drawing/2014/main" id="{C762ED99-F915-DBBF-C159-599693973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05"/>
            <a:ext cx="12198345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D394FA0-0302-F6AA-48CC-57533BF6DA44}"/>
              </a:ext>
            </a:extLst>
          </p:cNvPr>
          <p:cNvSpPr txBox="1"/>
          <p:nvPr/>
        </p:nvSpPr>
        <p:spPr>
          <a:xfrm>
            <a:off x="429545" y="1539664"/>
            <a:ext cx="178987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 b="1" i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FF0000"/>
                </a:solidFill>
                <a:latin typeface="Abwechselnschrift" panose="00000700000000000000"/>
                <a:ea typeface="+mj-ea"/>
                <a:cs typeface="+mj-cs"/>
              </a:rPr>
              <a:t>EXEMPLOS</a:t>
            </a:r>
            <a:endParaRPr lang="pt-BR" sz="2400" i="1" dirty="0">
              <a:ln>
                <a:solidFill>
                  <a:srgbClr val="0B4D83"/>
                </a:solidFill>
              </a:ln>
              <a:solidFill>
                <a:srgbClr val="FF0000"/>
              </a:solidFill>
              <a:latin typeface="Hattori Hanzo"/>
            </a:endParaRPr>
          </a:p>
        </p:txBody>
      </p:sp>
      <p:pic>
        <p:nvPicPr>
          <p:cNvPr id="4" name="Imagem 3" descr="Grupo de pessoas sentadas ao redor de uma mesa&#10;&#10;Descrição gerada automaticamente com confiança média">
            <a:extLst>
              <a:ext uri="{FF2B5EF4-FFF2-40B4-BE49-F238E27FC236}">
                <a16:creationId xmlns:a16="http://schemas.microsoft.com/office/drawing/2014/main" id="{EE197141-A046-36C0-F172-63F180CA32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733" y="2001329"/>
            <a:ext cx="3269800" cy="3850189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C31E4366-88D4-F5D0-E2F6-69DA86308873}"/>
              </a:ext>
            </a:extLst>
          </p:cNvPr>
          <p:cNvSpPr txBox="1">
            <a:spLocks/>
          </p:cNvSpPr>
          <p:nvPr/>
        </p:nvSpPr>
        <p:spPr>
          <a:xfrm>
            <a:off x="4298919" y="416345"/>
            <a:ext cx="6286499" cy="56334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</a:rPr>
              <a:t>Treinamento e Consultoria</a:t>
            </a:r>
          </a:p>
        </p:txBody>
      </p:sp>
      <p:pic>
        <p:nvPicPr>
          <p:cNvPr id="6" name="Imagem 5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E997762C-D1C5-4242-3B46-4FFCC479F9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756" y="2001329"/>
            <a:ext cx="3678315" cy="17170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4EB72AE-983C-6755-891F-E7C60E41B6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9250" y="2001329"/>
            <a:ext cx="2138870" cy="299945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6572216-D389-FC85-8C14-1503647607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3756" y="4243525"/>
            <a:ext cx="2959223" cy="16079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E761C6AD-EB13-6F3D-7E8A-030EC87757E6}"/>
              </a:ext>
            </a:extLst>
          </p:cNvPr>
          <p:cNvSpPr txBox="1"/>
          <p:nvPr/>
        </p:nvSpPr>
        <p:spPr>
          <a:xfrm>
            <a:off x="6367458" y="3892210"/>
            <a:ext cx="2451818" cy="351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  <a:spcBef>
                <a:spcPts val="600"/>
              </a:spcBef>
            </a:pPr>
            <a:r>
              <a:rPr lang="pt-BR" sz="1400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Matriz de Capacitação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07D5E8E-4E13-51A8-FC91-FF947347A5C8}"/>
              </a:ext>
            </a:extLst>
          </p:cNvPr>
          <p:cNvSpPr txBox="1"/>
          <p:nvPr/>
        </p:nvSpPr>
        <p:spPr>
          <a:xfrm>
            <a:off x="6577849" y="1594838"/>
            <a:ext cx="2722301" cy="351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  <a:spcBef>
                <a:spcPts val="600"/>
              </a:spcBef>
            </a:pPr>
            <a:r>
              <a:rPr lang="pt-BR" sz="1400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Plataforma de Vídeos e Conteúdo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297F4ED-A17C-4C97-E31D-93A10CBEEC5F}"/>
              </a:ext>
            </a:extLst>
          </p:cNvPr>
          <p:cNvSpPr txBox="1"/>
          <p:nvPr/>
        </p:nvSpPr>
        <p:spPr>
          <a:xfrm>
            <a:off x="3037482" y="1582818"/>
            <a:ext cx="2722301" cy="351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  <a:spcBef>
                <a:spcPts val="600"/>
              </a:spcBef>
            </a:pPr>
            <a:r>
              <a:rPr lang="pt-BR" sz="1400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Treinamentos In </a:t>
            </a:r>
            <a:r>
              <a:rPr lang="pt-BR" sz="1400" i="1" dirty="0" err="1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Company</a:t>
            </a:r>
            <a:endParaRPr lang="pt-BR" sz="1400" i="1" dirty="0">
              <a:solidFill>
                <a:schemeClr val="accent5">
                  <a:lumMod val="50000"/>
                </a:schemeClr>
              </a:solidFill>
              <a:latin typeface="Hattori Hanzo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03D4F65-FB14-3C3D-5DC8-052A9CEDAE24}"/>
              </a:ext>
            </a:extLst>
          </p:cNvPr>
          <p:cNvSpPr txBox="1"/>
          <p:nvPr/>
        </p:nvSpPr>
        <p:spPr>
          <a:xfrm>
            <a:off x="9607534" y="1597431"/>
            <a:ext cx="2722301" cy="351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  <a:spcBef>
                <a:spcPts val="600"/>
              </a:spcBef>
            </a:pPr>
            <a:r>
              <a:rPr lang="pt-BR" sz="1400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Literatura Própria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669F9AB-0FA3-7930-6E19-7EBB2A13D527}"/>
              </a:ext>
            </a:extLst>
          </p:cNvPr>
          <p:cNvSpPr txBox="1"/>
          <p:nvPr/>
        </p:nvSpPr>
        <p:spPr>
          <a:xfrm>
            <a:off x="41481" y="3446211"/>
            <a:ext cx="2647585" cy="243233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lnSpc>
                <a:spcPts val="2300"/>
              </a:lnSpc>
              <a:buFont typeface="Wingdings" panose="05000000000000000000" pitchFamily="2" charset="2"/>
              <a:buChar char="ü"/>
            </a:pPr>
            <a:r>
              <a:rPr lang="pt-BR" sz="1600" b="1" dirty="0">
                <a:ln w="9525">
                  <a:noFill/>
                  <a:prstDash val="solid"/>
                </a:ln>
                <a:solidFill>
                  <a:srgbClr val="0B4D83"/>
                </a:solidFill>
                <a:latin typeface="Abwechselnschrift" panose="00000700000000000000"/>
                <a:ea typeface="+mj-ea"/>
                <a:cs typeface="+mj-cs"/>
              </a:rPr>
              <a:t>Palestras</a:t>
            </a:r>
          </a:p>
          <a:p>
            <a:pPr marL="457200" indent="-457200">
              <a:lnSpc>
                <a:spcPts val="2300"/>
              </a:lnSpc>
              <a:buFont typeface="Wingdings" panose="05000000000000000000" pitchFamily="2" charset="2"/>
              <a:buChar char="ü"/>
            </a:pPr>
            <a:r>
              <a:rPr lang="pt-BR" sz="1600" b="1" dirty="0">
                <a:ln w="9525">
                  <a:noFill/>
                  <a:prstDash val="solid"/>
                </a:ln>
                <a:solidFill>
                  <a:srgbClr val="0B4D83"/>
                </a:solidFill>
                <a:latin typeface="Abwechselnschrift" panose="00000700000000000000"/>
                <a:ea typeface="+mj-ea"/>
                <a:cs typeface="+mj-cs"/>
              </a:rPr>
              <a:t>Mini Cursos Presenciais</a:t>
            </a:r>
          </a:p>
          <a:p>
            <a:pPr marL="457200" indent="-457200">
              <a:lnSpc>
                <a:spcPts val="2300"/>
              </a:lnSpc>
              <a:buFont typeface="Wingdings" panose="05000000000000000000" pitchFamily="2" charset="2"/>
              <a:buChar char="ü"/>
            </a:pPr>
            <a:r>
              <a:rPr lang="pt-BR" sz="1600" b="1" dirty="0">
                <a:ln w="9525">
                  <a:noFill/>
                  <a:prstDash val="solid"/>
                </a:ln>
                <a:solidFill>
                  <a:srgbClr val="0B4D83"/>
                </a:solidFill>
                <a:latin typeface="Abwechselnschrift" panose="00000700000000000000"/>
                <a:ea typeface="+mj-ea"/>
                <a:cs typeface="+mj-cs"/>
              </a:rPr>
              <a:t>Treinamento online</a:t>
            </a:r>
          </a:p>
          <a:p>
            <a:pPr marL="457200" indent="-457200">
              <a:lnSpc>
                <a:spcPts val="2300"/>
              </a:lnSpc>
              <a:buFont typeface="Wingdings" panose="05000000000000000000" pitchFamily="2" charset="2"/>
              <a:buChar char="ü"/>
            </a:pPr>
            <a:r>
              <a:rPr lang="pt-BR" sz="1600" b="1" dirty="0">
                <a:ln w="9525">
                  <a:noFill/>
                  <a:prstDash val="solid"/>
                </a:ln>
                <a:solidFill>
                  <a:srgbClr val="0B4D83"/>
                </a:solidFill>
                <a:latin typeface="Abwechselnschrift" panose="00000700000000000000"/>
                <a:ea typeface="+mj-ea"/>
                <a:cs typeface="+mj-cs"/>
              </a:rPr>
              <a:t>Documentos Padrão</a:t>
            </a:r>
          </a:p>
          <a:p>
            <a:pPr marL="457200" indent="-457200">
              <a:lnSpc>
                <a:spcPts val="2300"/>
              </a:lnSpc>
              <a:buFont typeface="Wingdings" panose="05000000000000000000" pitchFamily="2" charset="2"/>
              <a:buChar char="ü"/>
            </a:pPr>
            <a:r>
              <a:rPr lang="pt-BR" sz="1600" b="1" dirty="0">
                <a:ln w="9525">
                  <a:noFill/>
                  <a:prstDash val="solid"/>
                </a:ln>
                <a:solidFill>
                  <a:srgbClr val="0B4D83"/>
                </a:solidFill>
                <a:latin typeface="Abwechselnschrift" panose="00000700000000000000"/>
                <a:ea typeface="+mj-ea"/>
                <a:cs typeface="+mj-cs"/>
              </a:rPr>
              <a:t>Diagnóstico de Capacitação</a:t>
            </a:r>
          </a:p>
          <a:p>
            <a:pPr marL="457200" indent="-457200">
              <a:lnSpc>
                <a:spcPts val="2300"/>
              </a:lnSpc>
              <a:buFont typeface="Wingdings" panose="05000000000000000000" pitchFamily="2" charset="2"/>
              <a:buChar char="ü"/>
            </a:pPr>
            <a:r>
              <a:rPr lang="pt-BR" sz="1600" b="1" dirty="0">
                <a:ln w="9525">
                  <a:noFill/>
                  <a:prstDash val="solid"/>
                </a:ln>
                <a:solidFill>
                  <a:srgbClr val="0B4D83"/>
                </a:solidFill>
                <a:latin typeface="Abwechselnschrift" panose="00000700000000000000"/>
                <a:ea typeface="+mj-ea"/>
                <a:cs typeface="+mj-cs"/>
              </a:rPr>
              <a:t>Desenvolvimento de habilidades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1D10597-1C4E-96A0-09B1-FDD9874AAD1A}"/>
              </a:ext>
            </a:extLst>
          </p:cNvPr>
          <p:cNvSpPr txBox="1"/>
          <p:nvPr/>
        </p:nvSpPr>
        <p:spPr>
          <a:xfrm>
            <a:off x="116627" y="2185161"/>
            <a:ext cx="2566883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1600" b="1" dirty="0">
                <a:ln w="9525">
                  <a:noFill/>
                  <a:prstDash val="solid"/>
                </a:ln>
                <a:solidFill>
                  <a:srgbClr val="0B4D83"/>
                </a:solidFill>
                <a:latin typeface="Abwechselnschrift" panose="00000700000000000000"/>
                <a:ea typeface="+mj-ea"/>
                <a:cs typeface="+mj-cs"/>
              </a:rPr>
              <a:t>Treinamento e materiais disponibilizados para clientes de Gerenciamento de Projetos e Portfólios</a:t>
            </a:r>
            <a:endParaRPr lang="pt-PT" sz="1600" b="1" dirty="0">
              <a:ln w="9525">
                <a:noFill/>
                <a:prstDash val="solid"/>
              </a:ln>
              <a:solidFill>
                <a:srgbClr val="0B4D83"/>
              </a:solidFill>
              <a:latin typeface="Abwechselnschrift" panose="0000070000000000000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45613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Logotipo&#10;&#10;Descrição gerada automaticamente com confiança baixa">
            <a:extLst>
              <a:ext uri="{FF2B5EF4-FFF2-40B4-BE49-F238E27FC236}">
                <a16:creationId xmlns:a16="http://schemas.microsoft.com/office/drawing/2014/main" id="{94F56F26-5B9D-A2D6-F65C-E80F73A4A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1031956" y="1631900"/>
            <a:ext cx="9737644" cy="1323439"/>
            <a:chOff x="1675423" y="1884444"/>
            <a:chExt cx="8847632" cy="1323439"/>
          </a:xfrm>
        </p:grpSpPr>
        <p:cxnSp>
          <p:nvCxnSpPr>
            <p:cNvPr id="7" name="Conector Reto 6"/>
            <p:cNvCxnSpPr/>
            <p:nvPr/>
          </p:nvCxnSpPr>
          <p:spPr>
            <a:xfrm>
              <a:off x="1816749" y="2673525"/>
              <a:ext cx="8706306" cy="0"/>
            </a:xfrm>
            <a:prstGeom prst="line">
              <a:avLst/>
            </a:prstGeom>
            <a:ln w="285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CaixaDeTexto 9"/>
            <p:cNvSpPr txBox="1"/>
            <p:nvPr/>
          </p:nvSpPr>
          <p:spPr>
            <a:xfrm>
              <a:off x="1675423" y="1884444"/>
              <a:ext cx="7169320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BR" sz="4800" b="1" dirty="0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DINÂMICA</a:t>
              </a:r>
            </a:p>
            <a:p>
              <a:pPr marL="457200" indent="-457200">
                <a:buFont typeface="Wingdings" charset="2"/>
                <a:buChar char="ü"/>
              </a:pPr>
              <a:endParaRPr lang="pt-BR" sz="32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cxnSp>
          <p:nvCxnSpPr>
            <p:cNvPr id="9" name="Conector Reto 8"/>
            <p:cNvCxnSpPr/>
            <p:nvPr/>
          </p:nvCxnSpPr>
          <p:spPr>
            <a:xfrm>
              <a:off x="1816749" y="2751226"/>
              <a:ext cx="3017297" cy="0"/>
            </a:xfrm>
            <a:prstGeom prst="line">
              <a:avLst/>
            </a:prstGeom>
            <a:ln w="1301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aixaDeTexto 13"/>
          <p:cNvSpPr txBox="1"/>
          <p:nvPr/>
        </p:nvSpPr>
        <p:spPr>
          <a:xfrm>
            <a:off x="1031956" y="2955339"/>
            <a:ext cx="10210547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30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Apresentação dos participantes</a:t>
            </a:r>
          </a:p>
          <a:p>
            <a:pPr lvl="1"/>
            <a:endParaRPr lang="pt-BR" sz="2000" dirty="0">
              <a:solidFill>
                <a:srgbClr val="2A487F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457200" indent="-457200">
              <a:buFont typeface="Wingdings" charset="2"/>
              <a:buChar char="ü"/>
            </a:pPr>
            <a:r>
              <a:rPr lang="pt-BR" sz="30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Apresentação do instrutor</a:t>
            </a:r>
          </a:p>
          <a:p>
            <a:endParaRPr lang="pt-BR" sz="3000" dirty="0">
              <a:solidFill>
                <a:srgbClr val="2A487F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Nome e formação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Minha experiência em planejamento</a:t>
            </a:r>
          </a:p>
        </p:txBody>
      </p:sp>
    </p:spTree>
    <p:extLst>
      <p:ext uri="{BB962C8B-B14F-4D97-AF65-F5344CB8AC3E}">
        <p14:creationId xmlns:p14="http://schemas.microsoft.com/office/powerpoint/2010/main" val="1635812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Logotipo&#10;&#10;Descrição gerada automaticamente com confiança baixa">
            <a:extLst>
              <a:ext uri="{FF2B5EF4-FFF2-40B4-BE49-F238E27FC236}">
                <a16:creationId xmlns:a16="http://schemas.microsoft.com/office/drawing/2014/main" id="{A55BDAA1-1463-1037-2BEC-40905E936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680" y="3509494"/>
            <a:ext cx="3697146" cy="269228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779275" y="2592284"/>
            <a:ext cx="4973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Nivelamento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779274" y="3468670"/>
            <a:ext cx="5693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de </a:t>
            </a:r>
            <a:r>
              <a:rPr lang="pt-BR" sz="54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Expectativas</a:t>
            </a:r>
          </a:p>
        </p:txBody>
      </p:sp>
      <p:grpSp>
        <p:nvGrpSpPr>
          <p:cNvPr id="9" name="Grupo 1">
            <a:extLst>
              <a:ext uri="{FF2B5EF4-FFF2-40B4-BE49-F238E27FC236}">
                <a16:creationId xmlns:a16="http://schemas.microsoft.com/office/drawing/2014/main" id="{B5D46736-04E9-CD07-1D62-3DE342F1D74A}"/>
              </a:ext>
            </a:extLst>
          </p:cNvPr>
          <p:cNvGrpSpPr/>
          <p:nvPr/>
        </p:nvGrpSpPr>
        <p:grpSpPr>
          <a:xfrm>
            <a:off x="1031956" y="1631900"/>
            <a:ext cx="9737644" cy="1323439"/>
            <a:chOff x="1675423" y="1884444"/>
            <a:chExt cx="8847632" cy="1323439"/>
          </a:xfrm>
        </p:grpSpPr>
        <p:cxnSp>
          <p:nvCxnSpPr>
            <p:cNvPr id="10" name="Conector Reto 6">
              <a:extLst>
                <a:ext uri="{FF2B5EF4-FFF2-40B4-BE49-F238E27FC236}">
                  <a16:creationId xmlns:a16="http://schemas.microsoft.com/office/drawing/2014/main" id="{D3596F1F-90A1-AE54-5EB4-9BCDDEB732E6}"/>
                </a:ext>
              </a:extLst>
            </p:cNvPr>
            <p:cNvCxnSpPr/>
            <p:nvPr/>
          </p:nvCxnSpPr>
          <p:spPr>
            <a:xfrm>
              <a:off x="1816749" y="2673525"/>
              <a:ext cx="8706306" cy="0"/>
            </a:xfrm>
            <a:prstGeom prst="line">
              <a:avLst/>
            </a:prstGeom>
            <a:ln w="285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3C28C4A6-9984-F7F5-A6BA-0FCB9BF1957E}"/>
                </a:ext>
              </a:extLst>
            </p:cNvPr>
            <p:cNvSpPr txBox="1"/>
            <p:nvPr/>
          </p:nvSpPr>
          <p:spPr>
            <a:xfrm>
              <a:off x="1675423" y="1884444"/>
              <a:ext cx="7169320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BR" sz="4800" b="1" dirty="0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DINÂMICA</a:t>
              </a:r>
            </a:p>
            <a:p>
              <a:pPr marL="457200" indent="-457200">
                <a:buFont typeface="Wingdings" charset="2"/>
                <a:buChar char="ü"/>
              </a:pPr>
              <a:endParaRPr lang="pt-BR" sz="32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cxnSp>
          <p:nvCxnSpPr>
            <p:cNvPr id="12" name="Conector Reto 8">
              <a:extLst>
                <a:ext uri="{FF2B5EF4-FFF2-40B4-BE49-F238E27FC236}">
                  <a16:creationId xmlns:a16="http://schemas.microsoft.com/office/drawing/2014/main" id="{86DAC977-5170-4F28-76AB-86244E9296F3}"/>
                </a:ext>
              </a:extLst>
            </p:cNvPr>
            <p:cNvCxnSpPr/>
            <p:nvPr/>
          </p:nvCxnSpPr>
          <p:spPr>
            <a:xfrm>
              <a:off x="1816749" y="2751226"/>
              <a:ext cx="3017297" cy="0"/>
            </a:xfrm>
            <a:prstGeom prst="line">
              <a:avLst/>
            </a:prstGeom>
            <a:ln w="1301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86615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E873487-D064-6F63-F5B0-94578551E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3" y="1496067"/>
            <a:ext cx="5664459" cy="2137113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748F9E82-C802-E5C8-8161-07743E24E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64" y="4044878"/>
            <a:ext cx="5664458" cy="2568817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9E963A01-50CC-EC5A-0ED2-5414097A44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491" y="960361"/>
            <a:ext cx="5873705" cy="3010161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9603F26B-FA4F-D56D-57F8-E3994B8BCA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4728" y="4044878"/>
            <a:ext cx="5927099" cy="2845395"/>
          </a:xfrm>
          <a:prstGeom prst="rect">
            <a:avLst/>
          </a:prstGeom>
        </p:spPr>
      </p:pic>
      <p:pic>
        <p:nvPicPr>
          <p:cNvPr id="19" name="Imagem 18" descr="Logotipo, nome da empresa&#10;&#10;Descrição gerada automaticamente">
            <a:extLst>
              <a:ext uri="{FF2B5EF4-FFF2-40B4-BE49-F238E27FC236}">
                <a16:creationId xmlns:a16="http://schemas.microsoft.com/office/drawing/2014/main" id="{F46A6506-2B9D-276E-CC5C-9B615F0E8C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17" y="40339"/>
            <a:ext cx="1973751" cy="1044030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EF9EDCAA-62DD-0598-A28B-2CBEC51D9B96}"/>
              </a:ext>
            </a:extLst>
          </p:cNvPr>
          <p:cNvSpPr txBox="1"/>
          <p:nvPr/>
        </p:nvSpPr>
        <p:spPr>
          <a:xfrm>
            <a:off x="2727785" y="164518"/>
            <a:ext cx="93255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Nivelamento de</a:t>
            </a:r>
          </a:p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Expectativas</a:t>
            </a:r>
          </a:p>
        </p:txBody>
      </p:sp>
    </p:spTree>
    <p:extLst>
      <p:ext uri="{BB962C8B-B14F-4D97-AF65-F5344CB8AC3E}">
        <p14:creationId xmlns:p14="http://schemas.microsoft.com/office/powerpoint/2010/main" val="2922578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Logotipo&#10;&#10;Descrição gerada automaticamente com confiança baixa">
            <a:extLst>
              <a:ext uri="{FF2B5EF4-FFF2-40B4-BE49-F238E27FC236}">
                <a16:creationId xmlns:a16="http://schemas.microsoft.com/office/drawing/2014/main" id="{EB28DA2A-FAB8-3DB6-B4F9-8281A49D64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005"/>
            <a:ext cx="12198345" cy="68580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914778" y="1475268"/>
            <a:ext cx="103063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Objetivo do Treinamento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733424" y="2398598"/>
            <a:ext cx="107251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Efetiva construção do </a:t>
            </a:r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conhecimento</a:t>
            </a:r>
            <a:r>
              <a:rPr lang="pt-BR" sz="3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 de </a:t>
            </a:r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Gerenciamento de Projetos</a:t>
            </a:r>
            <a:r>
              <a:rPr lang="pt-BR" sz="3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, conhecendo a aplicação e funcionalidades do </a:t>
            </a:r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MS Project</a:t>
            </a:r>
            <a:r>
              <a:rPr lang="pt-BR" sz="3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,</a:t>
            </a:r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pt-BR" sz="3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através de sua contextualização e boas práticas aplicadas pela </a:t>
            </a:r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Plaorc</a:t>
            </a:r>
            <a:r>
              <a:rPr lang="pt-BR" sz="3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 em seus projetos e metodologia.</a:t>
            </a:r>
            <a:endParaRPr lang="pt-BR" sz="3600" b="1" dirty="0">
              <a:solidFill>
                <a:srgbClr val="2A487F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064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E43AACA1-467C-FFD1-DB35-F71B67C24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91" name="CaixaDeTexto 90"/>
          <p:cNvSpPr txBox="1"/>
          <p:nvPr/>
        </p:nvSpPr>
        <p:spPr>
          <a:xfrm>
            <a:off x="4555961" y="288481"/>
            <a:ext cx="6737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Programação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C8780C6-66CC-1865-B459-1308C025BE88}"/>
              </a:ext>
            </a:extLst>
          </p:cNvPr>
          <p:cNvSpPr txBox="1"/>
          <p:nvPr/>
        </p:nvSpPr>
        <p:spPr>
          <a:xfrm>
            <a:off x="515547" y="2195427"/>
            <a:ext cx="48758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Conceitos de Gerenciamento de Projetos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F305B0F9-4EB4-364D-42D3-90232F39F87A}"/>
              </a:ext>
            </a:extLst>
          </p:cNvPr>
          <p:cNvCxnSpPr>
            <a:cxnSpLocks/>
          </p:cNvCxnSpPr>
          <p:nvPr/>
        </p:nvCxnSpPr>
        <p:spPr>
          <a:xfrm>
            <a:off x="5486714" y="1840770"/>
            <a:ext cx="0" cy="4413289"/>
          </a:xfrm>
          <a:prstGeom prst="line">
            <a:avLst/>
          </a:prstGeom>
          <a:ln>
            <a:solidFill>
              <a:srgbClr val="33288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ítulo 1">
            <a:extLst>
              <a:ext uri="{FF2B5EF4-FFF2-40B4-BE49-F238E27FC236}">
                <a16:creationId xmlns:a16="http://schemas.microsoft.com/office/drawing/2014/main" id="{6EEAF139-A150-1534-A443-5B7F499D4A12}"/>
              </a:ext>
            </a:extLst>
          </p:cNvPr>
          <p:cNvSpPr txBox="1">
            <a:spLocks/>
          </p:cNvSpPr>
          <p:nvPr/>
        </p:nvSpPr>
        <p:spPr>
          <a:xfrm>
            <a:off x="515547" y="1400051"/>
            <a:ext cx="2602829" cy="709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i="1" dirty="0">
                <a:solidFill>
                  <a:srgbClr val="064D83"/>
                </a:solidFill>
                <a:latin typeface="Hattori Hanzo" panose="02000506020000020003" pitchFamily="50" charset="0"/>
                <a:ea typeface="+mn-ea"/>
                <a:cs typeface="+mn-cs"/>
              </a:rPr>
              <a:t>06/08/2022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2DB39823-54D4-09F6-123F-4D6A9AB9061D}"/>
              </a:ext>
            </a:extLst>
          </p:cNvPr>
          <p:cNvSpPr txBox="1">
            <a:spLocks/>
          </p:cNvSpPr>
          <p:nvPr/>
        </p:nvSpPr>
        <p:spPr>
          <a:xfrm>
            <a:off x="6356946" y="1357596"/>
            <a:ext cx="2602829" cy="709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i="1" dirty="0">
                <a:solidFill>
                  <a:srgbClr val="064D83"/>
                </a:solidFill>
                <a:latin typeface="Hattori Hanzo" panose="02000506020000020003" pitchFamily="50" charset="0"/>
                <a:ea typeface="+mn-ea"/>
                <a:cs typeface="+mn-cs"/>
              </a:rPr>
              <a:t>13/08/2022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5B93AF9-8DC2-D8B6-4DFA-A844788B1620}"/>
              </a:ext>
            </a:extLst>
          </p:cNvPr>
          <p:cNvSpPr txBox="1"/>
          <p:nvPr/>
        </p:nvSpPr>
        <p:spPr>
          <a:xfrm>
            <a:off x="505050" y="3106099"/>
            <a:ext cx="4875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Termo de Abertura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4096C56-0575-AAF0-A1F8-6633B2FA7F59}"/>
              </a:ext>
            </a:extLst>
          </p:cNvPr>
          <p:cNvSpPr txBox="1"/>
          <p:nvPr/>
        </p:nvSpPr>
        <p:spPr>
          <a:xfrm>
            <a:off x="505049" y="3674272"/>
            <a:ext cx="4875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Detalhamento do Escopo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8EF62053-6316-6B50-E515-026C7BD9913D}"/>
              </a:ext>
            </a:extLst>
          </p:cNvPr>
          <p:cNvSpPr txBox="1"/>
          <p:nvPr/>
        </p:nvSpPr>
        <p:spPr>
          <a:xfrm>
            <a:off x="505048" y="4317910"/>
            <a:ext cx="4875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EAP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12E6C9AC-CB22-5231-B2E1-8D0C49857732}"/>
              </a:ext>
            </a:extLst>
          </p:cNvPr>
          <p:cNvSpPr txBox="1"/>
          <p:nvPr/>
        </p:nvSpPr>
        <p:spPr>
          <a:xfrm>
            <a:off x="505047" y="4931975"/>
            <a:ext cx="48758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Detalhar e Sequenciar Atividades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540D5FB3-5846-F38C-C4C6-EE60A187423E}"/>
              </a:ext>
            </a:extLst>
          </p:cNvPr>
          <p:cNvSpPr txBox="1"/>
          <p:nvPr/>
        </p:nvSpPr>
        <p:spPr>
          <a:xfrm>
            <a:off x="505050" y="5792394"/>
            <a:ext cx="4875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Estimar Recursos e Durações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50DC2D6-2DB3-4DDA-8C84-47D74C1FC1DD}"/>
              </a:ext>
            </a:extLst>
          </p:cNvPr>
          <p:cNvSpPr txBox="1"/>
          <p:nvPr/>
        </p:nvSpPr>
        <p:spPr>
          <a:xfrm>
            <a:off x="5681011" y="2183077"/>
            <a:ext cx="4875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Desenvolver o Cronograma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FF6734AF-B9FB-3F0C-6C3F-DBFD65DE65CF}"/>
              </a:ext>
            </a:extLst>
          </p:cNvPr>
          <p:cNvSpPr txBox="1"/>
          <p:nvPr/>
        </p:nvSpPr>
        <p:spPr>
          <a:xfrm>
            <a:off x="5670514" y="2889349"/>
            <a:ext cx="5786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Salvar Linha de Base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D4AEBF2A-4137-E155-62A6-61B452C1A05A}"/>
              </a:ext>
            </a:extLst>
          </p:cNvPr>
          <p:cNvSpPr txBox="1"/>
          <p:nvPr/>
        </p:nvSpPr>
        <p:spPr>
          <a:xfrm>
            <a:off x="5670511" y="4613053"/>
            <a:ext cx="4875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Relatórios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09F17AAD-FCBE-067A-EBC5-06AD77D9B458}"/>
              </a:ext>
            </a:extLst>
          </p:cNvPr>
          <p:cNvSpPr txBox="1"/>
          <p:nvPr/>
        </p:nvSpPr>
        <p:spPr>
          <a:xfrm>
            <a:off x="5670510" y="5397105"/>
            <a:ext cx="4875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Encerramento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0A659439-121C-0222-56C6-A7E3356FA4CD}"/>
              </a:ext>
            </a:extLst>
          </p:cNvPr>
          <p:cNvSpPr txBox="1"/>
          <p:nvPr/>
        </p:nvSpPr>
        <p:spPr>
          <a:xfrm>
            <a:off x="5670514" y="3621866"/>
            <a:ext cx="5786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Monitorar e Controlar a Execução do Projeto </a:t>
            </a:r>
          </a:p>
        </p:txBody>
      </p:sp>
    </p:spTree>
    <p:extLst>
      <p:ext uri="{BB962C8B-B14F-4D97-AF65-F5344CB8AC3E}">
        <p14:creationId xmlns:p14="http://schemas.microsoft.com/office/powerpoint/2010/main" val="1272624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Logotipo&#10;&#10;Descrição gerada automaticamente com confiança baixa">
            <a:extLst>
              <a:ext uri="{FF2B5EF4-FFF2-40B4-BE49-F238E27FC236}">
                <a16:creationId xmlns:a16="http://schemas.microsoft.com/office/drawing/2014/main" id="{9B1E147F-4A37-D658-5AA5-DB9383E03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1675423" y="1784692"/>
            <a:ext cx="8847632" cy="1323439"/>
            <a:chOff x="1675423" y="1884444"/>
            <a:chExt cx="8847632" cy="1323439"/>
          </a:xfrm>
        </p:grpSpPr>
        <p:cxnSp>
          <p:nvCxnSpPr>
            <p:cNvPr id="7" name="Conector Reto 6"/>
            <p:cNvCxnSpPr/>
            <p:nvPr/>
          </p:nvCxnSpPr>
          <p:spPr>
            <a:xfrm>
              <a:off x="1816749" y="2673525"/>
              <a:ext cx="8706306" cy="0"/>
            </a:xfrm>
            <a:prstGeom prst="line">
              <a:avLst/>
            </a:prstGeom>
            <a:ln w="285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CaixaDeTexto 9"/>
            <p:cNvSpPr txBox="1"/>
            <p:nvPr/>
          </p:nvSpPr>
          <p:spPr>
            <a:xfrm>
              <a:off x="1675423" y="1884444"/>
              <a:ext cx="8098772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BR" sz="4800" b="1" dirty="0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Intervalo - </a:t>
              </a:r>
              <a:r>
                <a:rPr lang="pt-BR" sz="4800" b="1" dirty="0" err="1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Coffee</a:t>
              </a:r>
              <a:r>
                <a:rPr lang="pt-BR" sz="4800" b="1" dirty="0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-break</a:t>
              </a:r>
            </a:p>
            <a:p>
              <a:pPr marL="457200" indent="-457200">
                <a:buFont typeface="Wingdings" charset="2"/>
                <a:buChar char="ü"/>
              </a:pPr>
              <a:endParaRPr lang="pt-BR" sz="32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cxnSp>
          <p:nvCxnSpPr>
            <p:cNvPr id="9" name="Conector Reto 8"/>
            <p:cNvCxnSpPr/>
            <p:nvPr/>
          </p:nvCxnSpPr>
          <p:spPr>
            <a:xfrm>
              <a:off x="1816749" y="2751226"/>
              <a:ext cx="3017297" cy="0"/>
            </a:xfrm>
            <a:prstGeom prst="line">
              <a:avLst/>
            </a:prstGeom>
            <a:ln w="1301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aixaDeTexto 13"/>
          <p:cNvSpPr txBox="1"/>
          <p:nvPr/>
        </p:nvSpPr>
        <p:spPr>
          <a:xfrm>
            <a:off x="1675423" y="2886558"/>
            <a:ext cx="10210547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30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15 min</a:t>
            </a:r>
          </a:p>
        </p:txBody>
      </p:sp>
    </p:spTree>
    <p:extLst>
      <p:ext uri="{BB962C8B-B14F-4D97-AF65-F5344CB8AC3E}">
        <p14:creationId xmlns:p14="http://schemas.microsoft.com/office/powerpoint/2010/main" val="439448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Logotipo&#10;&#10;Descrição gerada automaticamente com confiança baixa">
            <a:extLst>
              <a:ext uri="{FF2B5EF4-FFF2-40B4-BE49-F238E27FC236}">
                <a16:creationId xmlns:a16="http://schemas.microsoft.com/office/drawing/2014/main" id="{7F96A6D6-1178-C549-E57E-073F1A040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2510444" y="2826327"/>
            <a:ext cx="214468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4148FD2-9E2B-2A7D-094E-555EE268FA1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21"/>
          <a:stretch/>
        </p:blipFill>
        <p:spPr>
          <a:xfrm>
            <a:off x="15497" y="4610100"/>
            <a:ext cx="12163279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456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Logotipo&#10;&#10;Descrição gerada automaticamente com confiança baixa">
            <a:extLst>
              <a:ext uri="{FF2B5EF4-FFF2-40B4-BE49-F238E27FC236}">
                <a16:creationId xmlns:a16="http://schemas.microsoft.com/office/drawing/2014/main" id="{D1C376D4-D4C1-BF73-52FB-005D3B01A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3747359" y="652180"/>
            <a:ext cx="4973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Dicas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3747357" y="1528566"/>
            <a:ext cx="67581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de </a:t>
            </a:r>
            <a:r>
              <a:rPr lang="pt-BR" sz="54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Aproveitamento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2756" y="2876154"/>
            <a:ext cx="3324127" cy="2191670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527647" y="3646913"/>
            <a:ext cx="4888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Faça anotações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527646" y="4569542"/>
            <a:ext cx="7370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Pratique os exemplos e exercícios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527647" y="5411153"/>
            <a:ext cx="592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Compartilhe experiências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527647" y="2749271"/>
            <a:ext cx="592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Acompanhe o conteúdo</a:t>
            </a:r>
          </a:p>
        </p:txBody>
      </p:sp>
    </p:spTree>
    <p:extLst>
      <p:ext uri="{BB962C8B-B14F-4D97-AF65-F5344CB8AC3E}">
        <p14:creationId xmlns:p14="http://schemas.microsoft.com/office/powerpoint/2010/main" val="2533485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Logotipo&#10;&#10;Descrição gerada automaticamente com confiança baixa">
            <a:extLst>
              <a:ext uri="{FF2B5EF4-FFF2-40B4-BE49-F238E27FC236}">
                <a16:creationId xmlns:a16="http://schemas.microsoft.com/office/drawing/2014/main" id="{D94DE8FA-009E-4BB2-7512-E042C0E7C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2510444" y="2826327"/>
            <a:ext cx="214468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598691" y="1631818"/>
            <a:ext cx="4973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O que é um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463223" y="2263312"/>
            <a:ext cx="962842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9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Projeto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9067135" y="1180607"/>
            <a:ext cx="2975475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700" dirty="0">
                <a:solidFill>
                  <a:srgbClr val="2A487F"/>
                </a:solidFill>
                <a:latin typeface="Arial" charset="0"/>
                <a:ea typeface="Arial" charset="0"/>
                <a:cs typeface="Arial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68455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Logotipo&#10;&#10;Descrição gerada automaticamente com confiança baixa">
            <a:extLst>
              <a:ext uri="{FF2B5EF4-FFF2-40B4-BE49-F238E27FC236}">
                <a16:creationId xmlns:a16="http://schemas.microsoft.com/office/drawing/2014/main" id="{B8B49808-FF92-C042-6A22-1641A9432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5102655" y="782427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Conceito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510444" y="2826327"/>
            <a:ext cx="214468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1712422" y="3740727"/>
            <a:ext cx="6035040" cy="2011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1211370" y="1977038"/>
            <a:ext cx="11612397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Projeto é um esforço </a:t>
            </a:r>
            <a:r>
              <a:rPr lang="pt-BR" sz="54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temporário</a:t>
            </a:r>
            <a:r>
              <a:rPr lang="pt-BR" sz="5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pt-BR" sz="4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empreendido para criar um produto, serviço ou resultado </a:t>
            </a:r>
            <a:r>
              <a:rPr lang="pt-BR" sz="60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único</a:t>
            </a:r>
            <a:r>
              <a:rPr lang="pt-BR" sz="4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447461" y="1300870"/>
            <a:ext cx="41028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600" dirty="0">
                <a:solidFill>
                  <a:srgbClr val="2A487F"/>
                </a:solidFill>
                <a:latin typeface="Arial" charset="0"/>
                <a:ea typeface="Arial" charset="0"/>
                <a:cs typeface="Arial" charset="0"/>
              </a:rPr>
              <a:t>“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9088488" y="3049839"/>
            <a:ext cx="41028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600" dirty="0">
                <a:solidFill>
                  <a:srgbClr val="2A487F"/>
                </a:solidFill>
                <a:latin typeface="Arial" charset="0"/>
                <a:ea typeface="Arial" charset="0"/>
                <a:cs typeface="Arial" charset="0"/>
              </a:rPr>
              <a:t>”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4494377" y="4406264"/>
            <a:ext cx="5985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Project Management </a:t>
            </a:r>
            <a:r>
              <a:rPr lang="pt-BR" sz="2400" dirty="0" err="1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Institute</a:t>
            </a: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1239036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Logotipo&#10;&#10;Descrição gerada automaticamente com confiança baixa">
            <a:extLst>
              <a:ext uri="{FF2B5EF4-FFF2-40B4-BE49-F238E27FC236}">
                <a16:creationId xmlns:a16="http://schemas.microsoft.com/office/drawing/2014/main" id="{C504D69E-1426-0DD0-77AD-88FA3BF40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3787215" y="1005798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Exemplos de Projetos Industriais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510444" y="2597727"/>
            <a:ext cx="214468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413347" y="2249344"/>
            <a:ext cx="592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endParaRPr lang="pt-BR" sz="32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527646" y="2858321"/>
            <a:ext cx="6863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Novas  unidades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527646" y="3666650"/>
            <a:ext cx="7397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Reformas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527647" y="4489211"/>
            <a:ext cx="592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Melhoria de processos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527647" y="2036879"/>
            <a:ext cx="592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Ampliação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527646" y="5296500"/>
            <a:ext cx="7397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Desenvolvimento de novos produtos</a:t>
            </a:r>
          </a:p>
        </p:txBody>
      </p:sp>
    </p:spTree>
    <p:extLst>
      <p:ext uri="{BB962C8B-B14F-4D97-AF65-F5344CB8AC3E}">
        <p14:creationId xmlns:p14="http://schemas.microsoft.com/office/powerpoint/2010/main" val="9719114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 com confiança baixa">
            <a:extLst>
              <a:ext uri="{FF2B5EF4-FFF2-40B4-BE49-F238E27FC236}">
                <a16:creationId xmlns:a16="http://schemas.microsoft.com/office/drawing/2014/main" id="{0B221C73-CBF8-AF89-A1A5-550643B40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3012664" y="1081338"/>
            <a:ext cx="10423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Particularidades de Projetos Industriais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413347" y="2249344"/>
            <a:ext cx="592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endParaRPr lang="pt-BR" sz="32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527646" y="3677404"/>
            <a:ext cx="7397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Estrutura hierárquica matricial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527646" y="4499965"/>
            <a:ext cx="7549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Política e estratégia da empresa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527647" y="2047633"/>
            <a:ext cx="592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Multidisciplinar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527646" y="5307254"/>
            <a:ext cx="7397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Interferência: produção X montagem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527646" y="2896354"/>
            <a:ext cx="7397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Riscos: Negócio, projeto e SSMA</a:t>
            </a:r>
          </a:p>
        </p:txBody>
      </p:sp>
    </p:spTree>
    <p:extLst>
      <p:ext uri="{BB962C8B-B14F-4D97-AF65-F5344CB8AC3E}">
        <p14:creationId xmlns:p14="http://schemas.microsoft.com/office/powerpoint/2010/main" val="2114258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 descr="Logotipo&#10;&#10;Descrição gerada automaticamente com confiança baixa">
            <a:extLst>
              <a:ext uri="{FF2B5EF4-FFF2-40B4-BE49-F238E27FC236}">
                <a16:creationId xmlns:a16="http://schemas.microsoft.com/office/drawing/2014/main" id="{93C9B5A1-7783-3974-4F59-66C0AF9F1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4226223" y="939271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Principais envolvidos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413347" y="2630344"/>
            <a:ext cx="592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endParaRPr lang="pt-BR" sz="32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527646" y="4154181"/>
            <a:ext cx="7397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Gerente do projeto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527646" y="4976742"/>
            <a:ext cx="7549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Equipe do projeto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527647" y="2524410"/>
            <a:ext cx="592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Cliente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527646" y="3373131"/>
            <a:ext cx="7397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Patrocinador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6242647" y="2630344"/>
            <a:ext cx="592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endParaRPr lang="pt-BR" sz="32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6376025" y="4976742"/>
            <a:ext cx="7397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SSMA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6376025" y="4195692"/>
            <a:ext cx="7549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Sindicato e Comunidade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356947" y="2524410"/>
            <a:ext cx="592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Operadores e Usuários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6356946" y="3373131"/>
            <a:ext cx="7397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Áreas produtivas</a:t>
            </a:r>
          </a:p>
        </p:txBody>
      </p:sp>
      <p:cxnSp>
        <p:nvCxnSpPr>
          <p:cNvPr id="20" name="Conector reto 19"/>
          <p:cNvCxnSpPr/>
          <p:nvPr/>
        </p:nvCxnSpPr>
        <p:spPr>
          <a:xfrm>
            <a:off x="5486714" y="2580169"/>
            <a:ext cx="0" cy="2975552"/>
          </a:xfrm>
          <a:prstGeom prst="line">
            <a:avLst/>
          </a:prstGeom>
          <a:ln>
            <a:solidFill>
              <a:srgbClr val="33288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5507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Logotipo&#10;&#10;Descrição gerada automaticamente com confiança baixa">
            <a:extLst>
              <a:ext uri="{FF2B5EF4-FFF2-40B4-BE49-F238E27FC236}">
                <a16:creationId xmlns:a16="http://schemas.microsoft.com/office/drawing/2014/main" id="{8977F824-0327-18C3-B2C1-AFC99DFB3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3" b="32092"/>
          <a:stretch/>
        </p:blipFill>
        <p:spPr>
          <a:xfrm>
            <a:off x="390293" y="1828799"/>
            <a:ext cx="11005426" cy="3298369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3740816" y="735927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Ciclo de Vida e Fases do Projeto</a:t>
            </a:r>
          </a:p>
        </p:txBody>
      </p:sp>
    </p:spTree>
    <p:extLst>
      <p:ext uri="{BB962C8B-B14F-4D97-AF65-F5344CB8AC3E}">
        <p14:creationId xmlns:p14="http://schemas.microsoft.com/office/powerpoint/2010/main" val="21063847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Logotipo&#10;&#10;Descrição gerada automaticamente com confiança baixa">
            <a:extLst>
              <a:ext uri="{FF2B5EF4-FFF2-40B4-BE49-F238E27FC236}">
                <a16:creationId xmlns:a16="http://schemas.microsoft.com/office/drawing/2014/main" id="{EA8E9C38-B070-1353-ADF7-47ECABA45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2510444" y="2826327"/>
            <a:ext cx="214468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463223" y="1315726"/>
            <a:ext cx="4973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O que é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463223" y="2129793"/>
            <a:ext cx="96284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Gerenciamento de Projetos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9811850" y="1753811"/>
            <a:ext cx="297547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0" dirty="0">
                <a:solidFill>
                  <a:srgbClr val="2A487F"/>
                </a:solidFill>
                <a:latin typeface="Arial" charset="0"/>
                <a:ea typeface="Arial" charset="0"/>
                <a:cs typeface="Arial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215174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 com confiança baixa">
            <a:extLst>
              <a:ext uri="{FF2B5EF4-FFF2-40B4-BE49-F238E27FC236}">
                <a16:creationId xmlns:a16="http://schemas.microsoft.com/office/drawing/2014/main" id="{AACC8C1D-6ECC-5161-F09D-30FF05202F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661"/>
            <a:ext cx="12198345" cy="685800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5185226" y="580142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Conceito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510444" y="2826327"/>
            <a:ext cx="214468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6589351" y="3332628"/>
            <a:ext cx="5985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Project Management </a:t>
            </a:r>
            <a:r>
              <a:rPr lang="pt-BR" sz="2400" dirty="0" err="1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Institute</a:t>
            </a: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®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645116" y="1594107"/>
            <a:ext cx="115273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Gerenciamento de Projetos é a aplicação de </a:t>
            </a:r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conhecimentos</a:t>
            </a:r>
            <a:r>
              <a:rPr lang="pt-BR" sz="3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, </a:t>
            </a:r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habilidades ferramentas</a:t>
            </a:r>
            <a:r>
              <a:rPr lang="pt-BR" sz="3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 e </a:t>
            </a:r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técnicas </a:t>
            </a:r>
            <a:r>
              <a:rPr lang="pt-BR" sz="3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às atividades do projeto para atender aos seus requisitos.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234833" y="1417415"/>
            <a:ext cx="4102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800" dirty="0">
                <a:solidFill>
                  <a:srgbClr val="2A487F"/>
                </a:solidFill>
                <a:latin typeface="Arial" charset="0"/>
                <a:ea typeface="Arial" charset="0"/>
                <a:cs typeface="Arial" charset="0"/>
              </a:rPr>
              <a:t>“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4787808" y="3017452"/>
            <a:ext cx="4102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800" dirty="0">
                <a:solidFill>
                  <a:srgbClr val="2A487F"/>
                </a:solidFill>
                <a:latin typeface="Arial" charset="0"/>
                <a:ea typeface="Arial" charset="0"/>
                <a:cs typeface="Arial" charset="0"/>
              </a:rPr>
              <a:t>”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D530B410-8A9C-8B19-5A73-48D1E5F3F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344" y="4242432"/>
            <a:ext cx="3371605" cy="1461029"/>
          </a:xfrm>
          <a:prstGeom prst="rect">
            <a:avLst/>
          </a:prstGeom>
        </p:spPr>
      </p:pic>
      <p:pic>
        <p:nvPicPr>
          <p:cNvPr id="12" name="Imagem 11" descr="Desenho de cartão de visita&#10;&#10;Descrição gerada automaticamente com confiança média">
            <a:extLst>
              <a:ext uri="{FF2B5EF4-FFF2-40B4-BE49-F238E27FC236}">
                <a16:creationId xmlns:a16="http://schemas.microsoft.com/office/drawing/2014/main" id="{25CFFA83-8D50-5712-4EC7-1745E18A8A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0040" y="3834101"/>
            <a:ext cx="1836835" cy="2443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714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2" descr="Logotipo&#10;&#10;Descrição gerada automaticamente com confiança baixa">
            <a:extLst>
              <a:ext uri="{FF2B5EF4-FFF2-40B4-BE49-F238E27FC236}">
                <a16:creationId xmlns:a16="http://schemas.microsoft.com/office/drawing/2014/main" id="{D16A0044-3900-8792-3B86-EDC09730A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4689068" y="513831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Áreas de Conhecimento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413347" y="2788004"/>
            <a:ext cx="592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endParaRPr lang="pt-BR" sz="32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6242647" y="2788004"/>
            <a:ext cx="592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endParaRPr lang="pt-BR" sz="32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1026" name="Picture 2" descr="Ver a imagem de origem">
            <a:extLst>
              <a:ext uri="{FF2B5EF4-FFF2-40B4-BE49-F238E27FC236}">
                <a16:creationId xmlns:a16="http://schemas.microsoft.com/office/drawing/2014/main" id="{8964B51A-2176-8851-616A-38B42F457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356" y="1343377"/>
            <a:ext cx="7778043" cy="502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2533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 descr="Logotipo&#10;&#10;Descrição gerada automaticamente com confiança baixa">
            <a:extLst>
              <a:ext uri="{FF2B5EF4-FFF2-40B4-BE49-F238E27FC236}">
                <a16:creationId xmlns:a16="http://schemas.microsoft.com/office/drawing/2014/main" id="{31ECD136-E61E-9CD5-BA5C-5C93373D9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4130846" y="698366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Gerente de Projetos 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510444" y="2121477"/>
            <a:ext cx="214468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413347" y="1773094"/>
            <a:ext cx="592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endParaRPr lang="pt-BR" sz="32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527646" y="2530015"/>
            <a:ext cx="6863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Comunicação e influência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527646" y="3338344"/>
            <a:ext cx="7397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Construção de equipe e motivação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527647" y="4160905"/>
            <a:ext cx="592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Liderança e negociação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527647" y="1708573"/>
            <a:ext cx="592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Trabalha sob pressão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527646" y="4968194"/>
            <a:ext cx="7397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Consciência política e cultural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527646" y="5752655"/>
            <a:ext cx="921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Tomada de decisões e foco no resultado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022" y="1491481"/>
            <a:ext cx="3429320" cy="342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271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Logotipo&#10;&#10;Descrição gerada automaticamente com confiança baixa">
            <a:extLst>
              <a:ext uri="{FF2B5EF4-FFF2-40B4-BE49-F238E27FC236}">
                <a16:creationId xmlns:a16="http://schemas.microsoft.com/office/drawing/2014/main" id="{2AC90731-F7EC-E322-D437-350ADFAF5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63223" y="1516106"/>
            <a:ext cx="4973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O </a:t>
            </a:r>
            <a:r>
              <a:rPr lang="pt-BR" sz="54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MS Project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463221" y="2392492"/>
            <a:ext cx="115658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no Gerenciamento de Projetos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936" y="3147067"/>
            <a:ext cx="3293643" cy="329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9649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Logotipo&#10;&#10;Descrição gerada automaticamente com confiança baixa">
            <a:extLst>
              <a:ext uri="{FF2B5EF4-FFF2-40B4-BE49-F238E27FC236}">
                <a16:creationId xmlns:a16="http://schemas.microsoft.com/office/drawing/2014/main" id="{C6ADA893-5F2B-D57E-08BE-CA753E627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4320012" y="823224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Por que o MS Project?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242071" y="5095023"/>
            <a:ext cx="559117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Interface com outros produtos do Pacote Office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242071" y="3482931"/>
            <a:ext cx="592457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Gestão de: escopo</a:t>
            </a:r>
          </a:p>
          <a:p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                          prazo</a:t>
            </a:r>
          </a:p>
          <a:p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                          custo</a:t>
            </a:r>
          </a:p>
          <a:p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                          </a:t>
            </a:r>
          </a:p>
        </p:txBody>
      </p:sp>
      <p:cxnSp>
        <p:nvCxnSpPr>
          <p:cNvPr id="20" name="Conector reto 19"/>
          <p:cNvCxnSpPr/>
          <p:nvPr/>
        </p:nvCxnSpPr>
        <p:spPr>
          <a:xfrm>
            <a:off x="5858530" y="3606372"/>
            <a:ext cx="0" cy="2706367"/>
          </a:xfrm>
          <a:prstGeom prst="line">
            <a:avLst/>
          </a:prstGeom>
          <a:ln>
            <a:solidFill>
              <a:srgbClr val="2F258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1595975" y="1832164"/>
            <a:ext cx="90542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Uma das </a:t>
            </a:r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principais</a:t>
            </a:r>
            <a:r>
              <a:rPr lang="pt-BR" sz="3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 ferramentas disponíveis no mercado.</a:t>
            </a:r>
            <a:endParaRPr lang="pt-BR" sz="3600" b="1" dirty="0">
              <a:solidFill>
                <a:srgbClr val="2A487F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6096000" y="4329317"/>
            <a:ext cx="754955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Fácil assimilação para iniciantes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6123101" y="3581652"/>
            <a:ext cx="592457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Gerenciamento simples</a:t>
            </a:r>
          </a:p>
        </p:txBody>
      </p:sp>
    </p:spTree>
    <p:extLst>
      <p:ext uri="{BB962C8B-B14F-4D97-AF65-F5344CB8AC3E}">
        <p14:creationId xmlns:p14="http://schemas.microsoft.com/office/powerpoint/2010/main" val="15904524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Logotipo&#10;&#10;Descrição gerada automaticamente com confiança baixa">
            <a:extLst>
              <a:ext uri="{FF2B5EF4-FFF2-40B4-BE49-F238E27FC236}">
                <a16:creationId xmlns:a16="http://schemas.microsoft.com/office/drawing/2014/main" id="{ED28680F-A230-778F-11B2-F55302E66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872804" y="1001832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O MS Project nos Grupos de Processo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7" t="21389" r="11283" b="41441"/>
          <a:stretch/>
        </p:blipFill>
        <p:spPr>
          <a:xfrm>
            <a:off x="216054" y="2169997"/>
            <a:ext cx="5133530" cy="3326527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2" t="47457" r="10779" b="13835"/>
          <a:stretch/>
        </p:blipFill>
        <p:spPr>
          <a:xfrm>
            <a:off x="5407202" y="2077309"/>
            <a:ext cx="6660620" cy="292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396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Logotipo&#10;&#10;Descrição gerada automaticamente com confiança baixa">
            <a:extLst>
              <a:ext uri="{FF2B5EF4-FFF2-40B4-BE49-F238E27FC236}">
                <a16:creationId xmlns:a16="http://schemas.microsoft.com/office/drawing/2014/main" id="{FCD433D7-7E3B-5EBF-C16D-AECC2F553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374"/>
            <a:ext cx="12198345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65" y="1956577"/>
            <a:ext cx="8722973" cy="3868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963CAB81-4B4E-0151-E1AF-FC547BCD0D88}"/>
              </a:ext>
            </a:extLst>
          </p:cNvPr>
          <p:cNvSpPr txBox="1"/>
          <p:nvPr/>
        </p:nvSpPr>
        <p:spPr>
          <a:xfrm>
            <a:off x="4087906" y="348281"/>
            <a:ext cx="6550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Gerenciamento de Projetos </a:t>
            </a:r>
          </a:p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utilizando MS Project</a:t>
            </a:r>
          </a:p>
        </p:txBody>
      </p:sp>
    </p:spTree>
    <p:extLst>
      <p:ext uri="{BB962C8B-B14F-4D97-AF65-F5344CB8AC3E}">
        <p14:creationId xmlns:p14="http://schemas.microsoft.com/office/powerpoint/2010/main" val="30499235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Logotipo&#10;&#10;Descrição gerada automaticamente com confiança baixa">
            <a:extLst>
              <a:ext uri="{FF2B5EF4-FFF2-40B4-BE49-F238E27FC236}">
                <a16:creationId xmlns:a16="http://schemas.microsoft.com/office/drawing/2014/main" id="{FCD433D7-7E3B-5EBF-C16D-AECC2F553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371"/>
            <a:ext cx="12198345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68" y="1956577"/>
            <a:ext cx="8722973" cy="3868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3933309" y="1988110"/>
            <a:ext cx="1876760" cy="843769"/>
          </a:xfrm>
          <a:prstGeom prst="rect">
            <a:avLst/>
          </a:prstGeom>
          <a:noFill/>
          <a:ln w="60325" cmpd="sng"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9109869-3856-5510-8C5B-165A70E50351}"/>
              </a:ext>
            </a:extLst>
          </p:cNvPr>
          <p:cNvSpPr txBox="1"/>
          <p:nvPr/>
        </p:nvSpPr>
        <p:spPr>
          <a:xfrm>
            <a:off x="4087906" y="348281"/>
            <a:ext cx="6550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Gerenciamento de Projetos </a:t>
            </a:r>
          </a:p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utilizando MS Project</a:t>
            </a:r>
          </a:p>
        </p:txBody>
      </p:sp>
    </p:spTree>
    <p:extLst>
      <p:ext uri="{BB962C8B-B14F-4D97-AF65-F5344CB8AC3E}">
        <p14:creationId xmlns:p14="http://schemas.microsoft.com/office/powerpoint/2010/main" val="1689876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Logotipo&#10;&#10;Descrição gerada automaticamente com confiança baixa">
            <a:extLst>
              <a:ext uri="{FF2B5EF4-FFF2-40B4-BE49-F238E27FC236}">
                <a16:creationId xmlns:a16="http://schemas.microsoft.com/office/drawing/2014/main" id="{1BF52260-C2E5-F7A0-D9DC-CF3ED9F9C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4164027" y="911458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Termo de Abertura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413347" y="2211244"/>
            <a:ext cx="592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endParaRPr lang="pt-BR" sz="32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527646" y="3843700"/>
            <a:ext cx="4806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Gerente do projeto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527647" y="4666261"/>
            <a:ext cx="4806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Requisitos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527647" y="2213929"/>
            <a:ext cx="4806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Objetivo do projeto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527646" y="3062650"/>
            <a:ext cx="4806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Justificativa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6242647" y="2211244"/>
            <a:ext cx="592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endParaRPr lang="pt-BR" sz="32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6356946" y="5048555"/>
            <a:ext cx="58102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Premissas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6356947" y="2201251"/>
            <a:ext cx="5549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Aprovação das partes interessadas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356947" y="3418784"/>
            <a:ext cx="49397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Cronograma de marcos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6356946" y="4267505"/>
            <a:ext cx="5549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Custo estimado</a:t>
            </a:r>
          </a:p>
        </p:txBody>
      </p:sp>
      <p:cxnSp>
        <p:nvCxnSpPr>
          <p:cNvPr id="20" name="Conector reto 19"/>
          <p:cNvCxnSpPr/>
          <p:nvPr/>
        </p:nvCxnSpPr>
        <p:spPr>
          <a:xfrm>
            <a:off x="5486714" y="2289233"/>
            <a:ext cx="0" cy="3980006"/>
          </a:xfrm>
          <a:prstGeom prst="line">
            <a:avLst/>
          </a:prstGeom>
          <a:ln>
            <a:solidFill>
              <a:srgbClr val="2F258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527647" y="5409211"/>
            <a:ext cx="4806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Restrições</a:t>
            </a:r>
          </a:p>
        </p:txBody>
      </p:sp>
    </p:spTree>
    <p:extLst>
      <p:ext uri="{BB962C8B-B14F-4D97-AF65-F5344CB8AC3E}">
        <p14:creationId xmlns:p14="http://schemas.microsoft.com/office/powerpoint/2010/main" val="37443312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Logotipo&#10;&#10;Descrição gerada automaticamente com confiança baixa">
            <a:extLst>
              <a:ext uri="{FF2B5EF4-FFF2-40B4-BE49-F238E27FC236}">
                <a16:creationId xmlns:a16="http://schemas.microsoft.com/office/drawing/2014/main" id="{3151A942-35D1-9ACA-9B48-BDCD5B832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3776195" y="793951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Termo de Abertura: Exemplos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CC42755-F540-509F-458C-4336416B90A0}"/>
              </a:ext>
            </a:extLst>
          </p:cNvPr>
          <p:cNvSpPr txBox="1"/>
          <p:nvPr/>
        </p:nvSpPr>
        <p:spPr>
          <a:xfrm>
            <a:off x="527646" y="3814393"/>
            <a:ext cx="4806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Contratos e Propostas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9F9F283-3C2B-38A0-C1BB-BAB7B48CDB2B}"/>
              </a:ext>
            </a:extLst>
          </p:cNvPr>
          <p:cNvSpPr txBox="1"/>
          <p:nvPr/>
        </p:nvSpPr>
        <p:spPr>
          <a:xfrm>
            <a:off x="527646" y="4763085"/>
            <a:ext cx="76051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Email enviado pelo patrocinador ou por ele aprovado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A14DB6B-211F-6C30-D600-BF43423F449F}"/>
              </a:ext>
            </a:extLst>
          </p:cNvPr>
          <p:cNvSpPr txBox="1"/>
          <p:nvPr/>
        </p:nvSpPr>
        <p:spPr>
          <a:xfrm>
            <a:off x="527647" y="1788034"/>
            <a:ext cx="6497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Documento Padrão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E2BDE5F-2399-4806-4C01-F4C3DBC9F3A0}"/>
              </a:ext>
            </a:extLst>
          </p:cNvPr>
          <p:cNvSpPr txBox="1"/>
          <p:nvPr/>
        </p:nvSpPr>
        <p:spPr>
          <a:xfrm>
            <a:off x="527646" y="2762438"/>
            <a:ext cx="5744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Apresentação em Comitês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F98BCCA-9172-3B5F-F884-BD6C70266921}"/>
              </a:ext>
            </a:extLst>
          </p:cNvPr>
          <p:cNvSpPr txBox="1"/>
          <p:nvPr/>
        </p:nvSpPr>
        <p:spPr>
          <a:xfrm>
            <a:off x="527647" y="5896736"/>
            <a:ext cx="4806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Outros?</a:t>
            </a:r>
          </a:p>
        </p:txBody>
      </p:sp>
    </p:spTree>
    <p:extLst>
      <p:ext uri="{BB962C8B-B14F-4D97-AF65-F5344CB8AC3E}">
        <p14:creationId xmlns:p14="http://schemas.microsoft.com/office/powerpoint/2010/main" val="16386582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Logotipo&#10;&#10;Descrição gerada automaticamente com confiança baixa">
            <a:extLst>
              <a:ext uri="{FF2B5EF4-FFF2-40B4-BE49-F238E27FC236}">
                <a16:creationId xmlns:a16="http://schemas.microsoft.com/office/drawing/2014/main" id="{EB59BAA7-84DF-8732-85C5-988B08D39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65" y="1956578"/>
            <a:ext cx="8796302" cy="42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90720" y="3138905"/>
            <a:ext cx="1278233" cy="695634"/>
          </a:xfrm>
          <a:prstGeom prst="rect">
            <a:avLst/>
          </a:prstGeom>
          <a:noFill/>
          <a:ln w="60325" cmpd="sng"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858" y="2316386"/>
            <a:ext cx="523875" cy="52387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945CC811-B7B9-A621-A050-EA8CE834BEA4}"/>
              </a:ext>
            </a:extLst>
          </p:cNvPr>
          <p:cNvSpPr txBox="1"/>
          <p:nvPr/>
        </p:nvSpPr>
        <p:spPr>
          <a:xfrm>
            <a:off x="4087906" y="348281"/>
            <a:ext cx="6550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Gerenciamento de Projetos </a:t>
            </a:r>
          </a:p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utilizando MS Project</a:t>
            </a:r>
          </a:p>
        </p:txBody>
      </p:sp>
    </p:spTree>
    <p:extLst>
      <p:ext uri="{BB962C8B-B14F-4D97-AF65-F5344CB8AC3E}">
        <p14:creationId xmlns:p14="http://schemas.microsoft.com/office/powerpoint/2010/main" val="75226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Logotipo&#10;&#10;Descrição gerada automaticamente com confiança baixa">
            <a:extLst>
              <a:ext uri="{FF2B5EF4-FFF2-40B4-BE49-F238E27FC236}">
                <a16:creationId xmlns:a16="http://schemas.microsoft.com/office/drawing/2014/main" id="{2AC90731-F7EC-E322-D437-350ADFAF5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096307EB-8ED4-2B67-96FD-FD055DADA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6704" y="636317"/>
            <a:ext cx="6278565" cy="590931"/>
          </a:xfr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</a:rPr>
              <a:t>Detalhamento do Escopo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7F19FEE-DF90-9075-34CB-D051ED016237}"/>
              </a:ext>
            </a:extLst>
          </p:cNvPr>
          <p:cNvSpPr txBox="1"/>
          <p:nvPr/>
        </p:nvSpPr>
        <p:spPr>
          <a:xfrm>
            <a:off x="500109" y="2432313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i="1" dirty="0">
                <a:solidFill>
                  <a:srgbClr val="064D83"/>
                </a:solidFill>
                <a:latin typeface="Hattori Hanzo" panose="02000506020000020003" pitchFamily="50" charset="0"/>
              </a:rPr>
              <a:t>“O gerenciamento do escopo do projeto inclui os processos necessários para assegurar que o projeto inclua todo o trabalho necessário, e apenas o necessário, para que termine com sucesso. Preocupa-se principalmente em definir e controlar o que está incluso no projeto e o que não está.”</a:t>
            </a:r>
          </a:p>
          <a:p>
            <a:r>
              <a:rPr lang="pt-BR" i="1" dirty="0">
                <a:solidFill>
                  <a:srgbClr val="9A1318"/>
                </a:solidFill>
                <a:latin typeface="Hattori Hanzo" panose="02000506020000020003" pitchFamily="50" charset="0"/>
              </a:rPr>
              <a:t>PMI, 2017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E41F843-AA1A-C36A-D29B-3D408E19D40F}"/>
              </a:ext>
            </a:extLst>
          </p:cNvPr>
          <p:cNvSpPr txBox="1"/>
          <p:nvPr/>
        </p:nvSpPr>
        <p:spPr>
          <a:xfrm>
            <a:off x="562253" y="4517008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i="1" dirty="0">
                <a:solidFill>
                  <a:srgbClr val="064D83"/>
                </a:solidFill>
                <a:latin typeface="Hattori Hanzo" panose="02000506020000020003" pitchFamily="50" charset="0"/>
              </a:rPr>
              <a:t>“Existe uma área cinzenta que contém uma diferença de entendimento do escopo entre o cliente e o projeto. É papel da equipe de projeto diminuir a probabilidade de ocorrer essa diferença. Uma forma de limitar o escopo do cliente é deixar claro o que não é escopo.”</a:t>
            </a:r>
          </a:p>
          <a:p>
            <a:r>
              <a:rPr lang="pt-BR" i="1" dirty="0">
                <a:solidFill>
                  <a:srgbClr val="9A1318"/>
                </a:solidFill>
                <a:latin typeface="Hattori Hanzo" panose="02000506020000020003" pitchFamily="50" charset="0"/>
              </a:rPr>
              <a:t>Xavier, 2009</a:t>
            </a:r>
          </a:p>
        </p:txBody>
      </p:sp>
      <p:pic>
        <p:nvPicPr>
          <p:cNvPr id="12" name="Picture 2" descr="Ver a imagem de origem">
            <a:extLst>
              <a:ext uri="{FF2B5EF4-FFF2-40B4-BE49-F238E27FC236}">
                <a16:creationId xmlns:a16="http://schemas.microsoft.com/office/drawing/2014/main" id="{0378EE47-5D01-3455-5994-84CEB1BCA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530" y="1232348"/>
            <a:ext cx="3959441" cy="2399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Ver a imagem de origem">
            <a:extLst>
              <a:ext uri="{FF2B5EF4-FFF2-40B4-BE49-F238E27FC236}">
                <a16:creationId xmlns:a16="http://schemas.microsoft.com/office/drawing/2014/main" id="{EE3C7542-1B06-A95B-06B4-C21C6A069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004" y="3549834"/>
            <a:ext cx="3400147" cy="1493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02144705-D936-5778-74E8-EDA727FA3E9C}"/>
              </a:ext>
            </a:extLst>
          </p:cNvPr>
          <p:cNvSpPr txBox="1">
            <a:spLocks/>
          </p:cNvSpPr>
          <p:nvPr/>
        </p:nvSpPr>
        <p:spPr>
          <a:xfrm>
            <a:off x="2156304" y="1199217"/>
            <a:ext cx="221941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i="1" dirty="0">
                <a:solidFill>
                  <a:srgbClr val="064D83"/>
                </a:solidFill>
                <a:latin typeface="Hattori Hanzo" panose="02000506020000020003" pitchFamily="50" charset="0"/>
                <a:ea typeface="+mn-ea"/>
                <a:cs typeface="+mn-cs"/>
              </a:rPr>
              <a:t>Conceito</a:t>
            </a:r>
          </a:p>
        </p:txBody>
      </p:sp>
    </p:spTree>
    <p:extLst>
      <p:ext uri="{BB962C8B-B14F-4D97-AF65-F5344CB8AC3E}">
        <p14:creationId xmlns:p14="http://schemas.microsoft.com/office/powerpoint/2010/main" val="20218615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Logotipo&#10;&#10;Descrição gerada automaticamente com confiança baixa">
            <a:extLst>
              <a:ext uri="{FF2B5EF4-FFF2-40B4-BE49-F238E27FC236}">
                <a16:creationId xmlns:a16="http://schemas.microsoft.com/office/drawing/2014/main" id="{2AC90731-F7EC-E322-D437-350ADFAF5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pic>
        <p:nvPicPr>
          <p:cNvPr id="4" name="Picture 2" descr="Ver a imagem de origem">
            <a:extLst>
              <a:ext uri="{FF2B5EF4-FFF2-40B4-BE49-F238E27FC236}">
                <a16:creationId xmlns:a16="http://schemas.microsoft.com/office/drawing/2014/main" id="{B754C5A0-BA9A-30CF-7BF6-7EEDEF667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269" y="2488251"/>
            <a:ext cx="4001977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Ver a imagem de origem">
            <a:extLst>
              <a:ext uri="{FF2B5EF4-FFF2-40B4-BE49-F238E27FC236}">
                <a16:creationId xmlns:a16="http://schemas.microsoft.com/office/drawing/2014/main" id="{8D750AC0-C99B-C9A4-18D0-D0AA187F3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283" y="2487600"/>
            <a:ext cx="36195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Ver a imagem de origem">
            <a:extLst>
              <a:ext uri="{FF2B5EF4-FFF2-40B4-BE49-F238E27FC236}">
                <a16:creationId xmlns:a16="http://schemas.microsoft.com/office/drawing/2014/main" id="{C0EEDACA-9E72-2E3D-14AC-A5011596F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53" y="2505355"/>
            <a:ext cx="3455634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2EDD526-DF03-3B4D-D440-A3A017982F37}"/>
              </a:ext>
            </a:extLst>
          </p:cNvPr>
          <p:cNvSpPr txBox="1"/>
          <p:nvPr/>
        </p:nvSpPr>
        <p:spPr>
          <a:xfrm>
            <a:off x="8727856" y="2118556"/>
            <a:ext cx="32373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i="1" dirty="0">
                <a:solidFill>
                  <a:srgbClr val="064D83"/>
                </a:solidFill>
                <a:latin typeface="Hattori Hanzo" panose="02000506020000020003" pitchFamily="50" charset="0"/>
              </a:rPr>
              <a:t>Reunião com a Equipe do Projeto</a:t>
            </a:r>
            <a:endParaRPr lang="pt-BR" i="1" dirty="0">
              <a:solidFill>
                <a:srgbClr val="9A1318"/>
              </a:solidFill>
              <a:latin typeface="Hattori Hanzo" panose="02000506020000020003" pitchFamily="50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EEC62D8-283C-33E7-D60B-67A27266A0D0}"/>
              </a:ext>
            </a:extLst>
          </p:cNvPr>
          <p:cNvSpPr txBox="1"/>
          <p:nvPr/>
        </p:nvSpPr>
        <p:spPr>
          <a:xfrm>
            <a:off x="5063973" y="2118556"/>
            <a:ext cx="32373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i="1" dirty="0">
                <a:solidFill>
                  <a:srgbClr val="064D83"/>
                </a:solidFill>
                <a:latin typeface="Hattori Hanzo" panose="02000506020000020003" pitchFamily="50" charset="0"/>
              </a:rPr>
              <a:t>Inspeções de Manutenção</a:t>
            </a:r>
            <a:endParaRPr lang="pt-BR" i="1" dirty="0">
              <a:solidFill>
                <a:srgbClr val="9A1318"/>
              </a:solidFill>
              <a:latin typeface="Hattori Hanzo" panose="02000506020000020003" pitchFamily="50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A661764-D999-965A-E7E5-36DE1A1D625B}"/>
              </a:ext>
            </a:extLst>
          </p:cNvPr>
          <p:cNvSpPr txBox="1"/>
          <p:nvPr/>
        </p:nvSpPr>
        <p:spPr>
          <a:xfrm>
            <a:off x="439817" y="2118556"/>
            <a:ext cx="34556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i="1" dirty="0">
                <a:solidFill>
                  <a:srgbClr val="064D83"/>
                </a:solidFill>
                <a:latin typeface="Hattori Hanzo" panose="02000506020000020003" pitchFamily="50" charset="0"/>
              </a:rPr>
              <a:t>Coleta de Requisitos com o cliente</a:t>
            </a:r>
            <a:endParaRPr lang="pt-BR" i="1" dirty="0">
              <a:solidFill>
                <a:srgbClr val="9A1318"/>
              </a:solidFill>
              <a:latin typeface="Hattori Hanzo" panose="02000506020000020003" pitchFamily="50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1BE0E92-74EE-F0C4-AD20-53725730DB84}"/>
              </a:ext>
            </a:extLst>
          </p:cNvPr>
          <p:cNvSpPr txBox="1"/>
          <p:nvPr/>
        </p:nvSpPr>
        <p:spPr>
          <a:xfrm>
            <a:off x="239699" y="5139804"/>
            <a:ext cx="75171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i="1" dirty="0">
                <a:solidFill>
                  <a:srgbClr val="064D83"/>
                </a:solidFill>
                <a:latin typeface="Hattori Hanzo" panose="02000506020000020003" pitchFamily="50" charset="0"/>
              </a:rPr>
              <a:t>- Escopo do produto: As características e funções que descrevem um produto, serviço ou resultado que serão entregues ao cliente; </a:t>
            </a:r>
          </a:p>
          <a:p>
            <a:r>
              <a:rPr lang="pt-BR" i="1" dirty="0">
                <a:solidFill>
                  <a:srgbClr val="064D83"/>
                </a:solidFill>
                <a:latin typeface="Hattori Hanzo" panose="02000506020000020003" pitchFamily="50" charset="0"/>
              </a:rPr>
              <a:t>- Escopo do projeto: O trabalho que precisa ser realizado para entregar um produto, serviço ou resultado com as características e funções especificadas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dirty="0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7E2AF14C-4FC9-E7AC-4823-80DFDCC9B094}"/>
              </a:ext>
            </a:extLst>
          </p:cNvPr>
          <p:cNvSpPr txBox="1">
            <a:spLocks/>
          </p:cNvSpPr>
          <p:nvPr/>
        </p:nvSpPr>
        <p:spPr>
          <a:xfrm>
            <a:off x="2583402" y="965002"/>
            <a:ext cx="358657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i="1" dirty="0">
                <a:solidFill>
                  <a:srgbClr val="064D83"/>
                </a:solidFill>
                <a:latin typeface="Hattori Hanzo" panose="02000506020000020003" pitchFamily="50" charset="0"/>
                <a:ea typeface="+mn-ea"/>
                <a:cs typeface="+mn-cs"/>
              </a:rPr>
              <a:t>Metodologia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0A73FE73-8BB8-E351-6005-C2B5972CC381}"/>
              </a:ext>
            </a:extLst>
          </p:cNvPr>
          <p:cNvSpPr txBox="1">
            <a:spLocks/>
          </p:cNvSpPr>
          <p:nvPr/>
        </p:nvSpPr>
        <p:spPr>
          <a:xfrm>
            <a:off x="4276704" y="636317"/>
            <a:ext cx="6278565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</a:rPr>
              <a:t>Detalhamento do Escopo</a:t>
            </a:r>
          </a:p>
        </p:txBody>
      </p:sp>
    </p:spTree>
    <p:extLst>
      <p:ext uri="{BB962C8B-B14F-4D97-AF65-F5344CB8AC3E}">
        <p14:creationId xmlns:p14="http://schemas.microsoft.com/office/powerpoint/2010/main" val="4835165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Logotipo&#10;&#10;Descrição gerada automaticamente com confiança baixa">
            <a:extLst>
              <a:ext uri="{FF2B5EF4-FFF2-40B4-BE49-F238E27FC236}">
                <a16:creationId xmlns:a16="http://schemas.microsoft.com/office/drawing/2014/main" id="{2AC90731-F7EC-E322-D437-350ADFAF5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77E11A43-8698-22B0-71C5-E304FEDD5642}"/>
              </a:ext>
            </a:extLst>
          </p:cNvPr>
          <p:cNvSpPr txBox="1">
            <a:spLocks/>
          </p:cNvSpPr>
          <p:nvPr/>
        </p:nvSpPr>
        <p:spPr>
          <a:xfrm>
            <a:off x="4276704" y="636317"/>
            <a:ext cx="6278565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</a:rPr>
              <a:t>Detalhamento do Escopo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1995940F-BA6C-749E-0D9B-D75ABCA03C1B}"/>
              </a:ext>
            </a:extLst>
          </p:cNvPr>
          <p:cNvSpPr/>
          <p:nvPr/>
        </p:nvSpPr>
        <p:spPr>
          <a:xfrm>
            <a:off x="4905487" y="3280345"/>
            <a:ext cx="1861073" cy="13447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/>
              <a:t>ESCOPO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5A7A159-5B4A-D6CB-0B88-B5F1C2FECC0B}"/>
              </a:ext>
            </a:extLst>
          </p:cNvPr>
          <p:cNvSpPr txBox="1"/>
          <p:nvPr/>
        </p:nvSpPr>
        <p:spPr>
          <a:xfrm>
            <a:off x="1406187" y="2084393"/>
            <a:ext cx="4015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Requisitos do Produto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D4BA2D8-CBE7-AD8E-8E05-0D5F05434A27}"/>
              </a:ext>
            </a:extLst>
          </p:cNvPr>
          <p:cNvSpPr txBox="1"/>
          <p:nvPr/>
        </p:nvSpPr>
        <p:spPr>
          <a:xfrm>
            <a:off x="450550" y="3445813"/>
            <a:ext cx="34329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Infraestrutura de Execução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2EEA15F-97FD-82C2-83B7-67E5DDBC1DD9}"/>
              </a:ext>
            </a:extLst>
          </p:cNvPr>
          <p:cNvSpPr txBox="1"/>
          <p:nvPr/>
        </p:nvSpPr>
        <p:spPr>
          <a:xfrm>
            <a:off x="6334982" y="2084393"/>
            <a:ext cx="4015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Resposta aos Riscos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55C23DB-A417-2CEB-EC35-D897F5CB8C6E}"/>
              </a:ext>
            </a:extLst>
          </p:cNvPr>
          <p:cNvSpPr txBox="1"/>
          <p:nvPr/>
        </p:nvSpPr>
        <p:spPr>
          <a:xfrm>
            <a:off x="7770510" y="3661878"/>
            <a:ext cx="4015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Atividades Extras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FB7F45A-8024-9284-8341-DF0038EC6CDA}"/>
              </a:ext>
            </a:extLst>
          </p:cNvPr>
          <p:cNvSpPr txBox="1"/>
          <p:nvPr/>
        </p:nvSpPr>
        <p:spPr>
          <a:xfrm>
            <a:off x="6330142" y="5036173"/>
            <a:ext cx="2880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Pós execução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7665A60-1749-38DA-B53A-86742C573F41}"/>
              </a:ext>
            </a:extLst>
          </p:cNvPr>
          <p:cNvSpPr txBox="1"/>
          <p:nvPr/>
        </p:nvSpPr>
        <p:spPr>
          <a:xfrm>
            <a:off x="619818" y="5037249"/>
            <a:ext cx="4802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Atividades Administrativas</a:t>
            </a:r>
          </a:p>
        </p:txBody>
      </p: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316BBF95-E6A5-1679-E4C9-18382F5B700E}"/>
              </a:ext>
            </a:extLst>
          </p:cNvPr>
          <p:cNvCxnSpPr/>
          <p:nvPr/>
        </p:nvCxnSpPr>
        <p:spPr>
          <a:xfrm>
            <a:off x="4507454" y="2607613"/>
            <a:ext cx="623944" cy="7377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E16E67C7-F93B-D6D5-9992-7DBE3970F13B}"/>
              </a:ext>
            </a:extLst>
          </p:cNvPr>
          <p:cNvCxnSpPr/>
          <p:nvPr/>
        </p:nvCxnSpPr>
        <p:spPr>
          <a:xfrm flipH="1">
            <a:off x="6497619" y="2607613"/>
            <a:ext cx="537882" cy="7377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F0C87A43-7F88-C814-1132-13B201DAE72C}"/>
              </a:ext>
            </a:extLst>
          </p:cNvPr>
          <p:cNvCxnSpPr/>
          <p:nvPr/>
        </p:nvCxnSpPr>
        <p:spPr>
          <a:xfrm>
            <a:off x="3883511" y="3922866"/>
            <a:ext cx="86061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997D4717-FDF7-90CD-CBEA-51E4BB265D24}"/>
              </a:ext>
            </a:extLst>
          </p:cNvPr>
          <p:cNvCxnSpPr/>
          <p:nvPr/>
        </p:nvCxnSpPr>
        <p:spPr>
          <a:xfrm flipV="1">
            <a:off x="4744122" y="4625051"/>
            <a:ext cx="387276" cy="4111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de Seta Reta 27">
            <a:extLst>
              <a:ext uri="{FF2B5EF4-FFF2-40B4-BE49-F238E27FC236}">
                <a16:creationId xmlns:a16="http://schemas.microsoft.com/office/drawing/2014/main" id="{218FCB4E-C679-E2C3-B05C-CB5DC92BDB36}"/>
              </a:ext>
            </a:extLst>
          </p:cNvPr>
          <p:cNvCxnSpPr/>
          <p:nvPr/>
        </p:nvCxnSpPr>
        <p:spPr>
          <a:xfrm flipH="1" flipV="1">
            <a:off x="6766560" y="4625051"/>
            <a:ext cx="527125" cy="4111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de Seta Reta 29">
            <a:extLst>
              <a:ext uri="{FF2B5EF4-FFF2-40B4-BE49-F238E27FC236}">
                <a16:creationId xmlns:a16="http://schemas.microsoft.com/office/drawing/2014/main" id="{8C789A45-1EDE-61F7-C8AF-E05180E2C41D}"/>
              </a:ext>
            </a:extLst>
          </p:cNvPr>
          <p:cNvCxnSpPr/>
          <p:nvPr/>
        </p:nvCxnSpPr>
        <p:spPr>
          <a:xfrm flipH="1">
            <a:off x="6938682" y="3922866"/>
            <a:ext cx="6669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23191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Logotipo&#10;&#10;Descrição gerada automaticamente com confiança baixa">
            <a:extLst>
              <a:ext uri="{FF2B5EF4-FFF2-40B4-BE49-F238E27FC236}">
                <a16:creationId xmlns:a16="http://schemas.microsoft.com/office/drawing/2014/main" id="{2AC90731-F7EC-E322-D437-350ADFAF5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pic>
        <p:nvPicPr>
          <p:cNvPr id="3" name="Picture 8" descr="Ver a imagem de origem">
            <a:extLst>
              <a:ext uri="{FF2B5EF4-FFF2-40B4-BE49-F238E27FC236}">
                <a16:creationId xmlns:a16="http://schemas.microsoft.com/office/drawing/2014/main" id="{D9182EC8-7BE1-7ED7-E1D0-EA85D18CC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56" y="1933217"/>
            <a:ext cx="4326160" cy="375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77E11A43-8698-22B0-71C5-E304FEDD5642}"/>
              </a:ext>
            </a:extLst>
          </p:cNvPr>
          <p:cNvSpPr txBox="1">
            <a:spLocks/>
          </p:cNvSpPr>
          <p:nvPr/>
        </p:nvSpPr>
        <p:spPr>
          <a:xfrm>
            <a:off x="4276704" y="636317"/>
            <a:ext cx="6278565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</a:rPr>
              <a:t>Detalhamento do Escopo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9F94727-F26E-3C7C-D967-5EBEF45316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868" y="1933218"/>
            <a:ext cx="7209515" cy="231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489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 com confiança baixa">
            <a:extLst>
              <a:ext uri="{FF2B5EF4-FFF2-40B4-BE49-F238E27FC236}">
                <a16:creationId xmlns:a16="http://schemas.microsoft.com/office/drawing/2014/main" id="{26964445-60CC-BCCA-9BE2-E80AA5183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65" y="1956578"/>
            <a:ext cx="8751146" cy="4353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586825" y="3150484"/>
            <a:ext cx="1126989" cy="695634"/>
          </a:xfrm>
          <a:prstGeom prst="rect">
            <a:avLst/>
          </a:prstGeom>
          <a:noFill/>
          <a:ln w="60325" cmpd="sng"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131" y="2340971"/>
            <a:ext cx="523875" cy="52387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72" y="3389281"/>
            <a:ext cx="523875" cy="52387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520FF297-EC56-603D-E470-5C1966D6F969}"/>
              </a:ext>
            </a:extLst>
          </p:cNvPr>
          <p:cNvSpPr txBox="1"/>
          <p:nvPr/>
        </p:nvSpPr>
        <p:spPr>
          <a:xfrm>
            <a:off x="4087906" y="348281"/>
            <a:ext cx="6550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Gerenciamento de Projetos </a:t>
            </a:r>
          </a:p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utilizando MS Project</a:t>
            </a:r>
          </a:p>
        </p:txBody>
      </p:sp>
    </p:spTree>
    <p:extLst>
      <p:ext uri="{BB962C8B-B14F-4D97-AF65-F5344CB8AC3E}">
        <p14:creationId xmlns:p14="http://schemas.microsoft.com/office/powerpoint/2010/main" val="413210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 com confiança baixa">
            <a:extLst>
              <a:ext uri="{FF2B5EF4-FFF2-40B4-BE49-F238E27FC236}">
                <a16:creationId xmlns:a16="http://schemas.microsoft.com/office/drawing/2014/main" id="{6C0F4504-C932-0842-4205-996B3E5CE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3179125" y="1080550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Estrutura Analítica do Projeto (EAP)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510444" y="2597727"/>
            <a:ext cx="214468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413347" y="2249344"/>
            <a:ext cx="592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endParaRPr lang="pt-BR" sz="32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581437" y="3321889"/>
            <a:ext cx="10045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Ferramenta visual de comunicação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581437" y="4330561"/>
            <a:ext cx="8932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Abrange todo o escopo do projeto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577660" y="2336117"/>
            <a:ext cx="10330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Agrupamento das etapas de execução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8BEF2F4-FF76-24FF-07CD-354F0203F500}"/>
              </a:ext>
            </a:extLst>
          </p:cNvPr>
          <p:cNvSpPr txBox="1"/>
          <p:nvPr/>
        </p:nvSpPr>
        <p:spPr>
          <a:xfrm>
            <a:off x="581437" y="5353866"/>
            <a:ext cx="8932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Dicionário da EAP</a:t>
            </a:r>
          </a:p>
        </p:txBody>
      </p:sp>
    </p:spTree>
    <p:extLst>
      <p:ext uri="{BB962C8B-B14F-4D97-AF65-F5344CB8AC3E}">
        <p14:creationId xmlns:p14="http://schemas.microsoft.com/office/powerpoint/2010/main" val="14867725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Logotipo&#10;&#10;Descrição gerada automaticamente com confiança baixa">
            <a:extLst>
              <a:ext uri="{FF2B5EF4-FFF2-40B4-BE49-F238E27FC236}">
                <a16:creationId xmlns:a16="http://schemas.microsoft.com/office/drawing/2014/main" id="{8711B258-EFDB-C826-729C-739CDBC04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pic>
        <p:nvPicPr>
          <p:cNvPr id="1026" name="0002DEBD-CCE6-4F92-99FB-9A4EEC99FE91" descr="40EBC82F-9CFD-4D46-9D7A-9F267B432B18@oi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40"/>
          <a:stretch/>
        </p:blipFill>
        <p:spPr bwMode="auto">
          <a:xfrm>
            <a:off x="114027" y="1897379"/>
            <a:ext cx="6937515" cy="4279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2510444" y="2597727"/>
            <a:ext cx="214468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5FE9A42-EBB9-7B0E-69A2-453CA71F6E3C}"/>
              </a:ext>
            </a:extLst>
          </p:cNvPr>
          <p:cNvSpPr txBox="1"/>
          <p:nvPr/>
        </p:nvSpPr>
        <p:spPr>
          <a:xfrm>
            <a:off x="3179125" y="1080550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Estrutura Analítica do Projeto (EAP)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9FE76C91-18F0-CB2C-3440-3954E0059F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6954" y="1897379"/>
            <a:ext cx="4944779" cy="29473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016693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Logotipo&#10;&#10;Descrição gerada automaticamente com confiança baixa">
            <a:extLst>
              <a:ext uri="{FF2B5EF4-FFF2-40B4-BE49-F238E27FC236}">
                <a16:creationId xmlns:a16="http://schemas.microsoft.com/office/drawing/2014/main" id="{C9848A4B-5592-1D9A-D671-8F5BDDF86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832970" y="1663237"/>
            <a:ext cx="10455139" cy="1323439"/>
            <a:chOff x="1675423" y="1884444"/>
            <a:chExt cx="8847632" cy="1323439"/>
          </a:xfrm>
        </p:grpSpPr>
        <p:cxnSp>
          <p:nvCxnSpPr>
            <p:cNvPr id="7" name="Conector Reto 6"/>
            <p:cNvCxnSpPr/>
            <p:nvPr/>
          </p:nvCxnSpPr>
          <p:spPr>
            <a:xfrm>
              <a:off x="1816749" y="2673525"/>
              <a:ext cx="8706306" cy="0"/>
            </a:xfrm>
            <a:prstGeom prst="line">
              <a:avLst/>
            </a:prstGeom>
            <a:ln w="285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CaixaDeTexto 9"/>
            <p:cNvSpPr txBox="1"/>
            <p:nvPr/>
          </p:nvSpPr>
          <p:spPr>
            <a:xfrm>
              <a:off x="1675423" y="1884444"/>
              <a:ext cx="7169320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BR" sz="4800" b="1" dirty="0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PRÁTICA 01</a:t>
              </a:r>
            </a:p>
            <a:p>
              <a:pPr marL="457200" indent="-457200">
                <a:buFont typeface="Wingdings" charset="2"/>
                <a:buChar char="ü"/>
              </a:pPr>
              <a:endParaRPr lang="pt-BR" sz="32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cxnSp>
          <p:nvCxnSpPr>
            <p:cNvPr id="9" name="Conector Reto 8"/>
            <p:cNvCxnSpPr/>
            <p:nvPr/>
          </p:nvCxnSpPr>
          <p:spPr>
            <a:xfrm>
              <a:off x="1816749" y="2751226"/>
              <a:ext cx="3017297" cy="0"/>
            </a:xfrm>
            <a:prstGeom prst="line">
              <a:avLst/>
            </a:prstGeom>
            <a:ln w="1301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aixaDeTexto 13"/>
          <p:cNvSpPr txBox="1"/>
          <p:nvPr/>
        </p:nvSpPr>
        <p:spPr>
          <a:xfrm>
            <a:off x="832970" y="3221122"/>
            <a:ext cx="102105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30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EAP do Projeto X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pt-BR" sz="3000" dirty="0">
              <a:solidFill>
                <a:srgbClr val="2A487F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r>
              <a:rPr lang="pt-BR" sz="30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9268533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Logotipo&#10;&#10;Descrição gerada automaticamente com confiança baixa">
            <a:extLst>
              <a:ext uri="{FF2B5EF4-FFF2-40B4-BE49-F238E27FC236}">
                <a16:creationId xmlns:a16="http://schemas.microsoft.com/office/drawing/2014/main" id="{2AC90731-F7EC-E322-D437-350ADFAF5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497341" y="613569"/>
            <a:ext cx="4973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MS Project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463223" y="2232754"/>
            <a:ext cx="7605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pt-BR" sz="3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Apresentação da Ferramenta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654" y="1895357"/>
            <a:ext cx="3293643" cy="329364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4ADF05EA-F28E-0DC5-43F4-879D59D6E346}"/>
              </a:ext>
            </a:extLst>
          </p:cNvPr>
          <p:cNvSpPr txBox="1"/>
          <p:nvPr/>
        </p:nvSpPr>
        <p:spPr>
          <a:xfrm>
            <a:off x="449335" y="3769653"/>
            <a:ext cx="6873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pt-BR" sz="3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Configurações Iniciais</a:t>
            </a:r>
          </a:p>
        </p:txBody>
      </p:sp>
    </p:spTree>
    <p:extLst>
      <p:ext uri="{BB962C8B-B14F-4D97-AF65-F5344CB8AC3E}">
        <p14:creationId xmlns:p14="http://schemas.microsoft.com/office/powerpoint/2010/main" val="38480006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Logotipo&#10;&#10;Descrição gerada automaticamente com confiança baixa">
            <a:extLst>
              <a:ext uri="{FF2B5EF4-FFF2-40B4-BE49-F238E27FC236}">
                <a16:creationId xmlns:a16="http://schemas.microsoft.com/office/drawing/2014/main" id="{142677A6-69FB-BC4E-5831-CE1F4D675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832970" y="2834199"/>
            <a:ext cx="1021054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30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Realizar Configurações Iniciais: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Visualizar Área de Trabalho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Salvar o projeto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Proteger projeto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Desfazer ações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Definir informações do projeto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Criar calendário e </a:t>
            </a:r>
            <a:r>
              <a:rPr lang="pt-BR" sz="2400" dirty="0" err="1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Global.mpt</a:t>
            </a:r>
            <a:endParaRPr lang="pt-BR" sz="2400" dirty="0">
              <a:solidFill>
                <a:srgbClr val="2A487F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Utilizando Filtros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pt-BR" sz="3000" dirty="0">
              <a:solidFill>
                <a:srgbClr val="2A487F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r>
              <a:rPr lang="pt-BR" sz="30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	</a:t>
            </a:r>
          </a:p>
        </p:txBody>
      </p:sp>
      <p:grpSp>
        <p:nvGrpSpPr>
          <p:cNvPr id="8" name="Grupo 7"/>
          <p:cNvGrpSpPr/>
          <p:nvPr/>
        </p:nvGrpSpPr>
        <p:grpSpPr>
          <a:xfrm>
            <a:off x="832970" y="1471910"/>
            <a:ext cx="10455139" cy="1323439"/>
            <a:chOff x="1675423" y="1884444"/>
            <a:chExt cx="8847632" cy="1323439"/>
          </a:xfrm>
        </p:grpSpPr>
        <p:cxnSp>
          <p:nvCxnSpPr>
            <p:cNvPr id="11" name="Conector Reto 6"/>
            <p:cNvCxnSpPr/>
            <p:nvPr/>
          </p:nvCxnSpPr>
          <p:spPr>
            <a:xfrm>
              <a:off x="1816749" y="2673525"/>
              <a:ext cx="8706306" cy="0"/>
            </a:xfrm>
            <a:prstGeom prst="line">
              <a:avLst/>
            </a:prstGeom>
            <a:ln w="285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CaixaDeTexto 11"/>
            <p:cNvSpPr txBox="1"/>
            <p:nvPr/>
          </p:nvSpPr>
          <p:spPr>
            <a:xfrm>
              <a:off x="1675423" y="1884444"/>
              <a:ext cx="7169320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BR" sz="4800" b="1" dirty="0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PRÁTICA 02</a:t>
              </a:r>
            </a:p>
            <a:p>
              <a:pPr marL="457200" indent="-457200">
                <a:buFont typeface="Wingdings" charset="2"/>
                <a:buChar char="ü"/>
              </a:pPr>
              <a:endParaRPr lang="pt-BR" sz="32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cxnSp>
          <p:nvCxnSpPr>
            <p:cNvPr id="13" name="Conector Reto 8"/>
            <p:cNvCxnSpPr/>
            <p:nvPr/>
          </p:nvCxnSpPr>
          <p:spPr>
            <a:xfrm>
              <a:off x="1816749" y="2751226"/>
              <a:ext cx="3017297" cy="0"/>
            </a:xfrm>
            <a:prstGeom prst="line">
              <a:avLst/>
            </a:prstGeom>
            <a:ln w="1301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598078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Logotipo&#10;&#10;Descrição gerada automaticamente com confiança baixa">
            <a:extLst>
              <a:ext uri="{FF2B5EF4-FFF2-40B4-BE49-F238E27FC236}">
                <a16:creationId xmlns:a16="http://schemas.microsoft.com/office/drawing/2014/main" id="{6F5CB9DD-6AF7-8CFC-E6E7-AB11385AE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1675423" y="1784692"/>
            <a:ext cx="8847632" cy="1323439"/>
            <a:chOff x="1675423" y="1884444"/>
            <a:chExt cx="8847632" cy="1323439"/>
          </a:xfrm>
        </p:grpSpPr>
        <p:cxnSp>
          <p:nvCxnSpPr>
            <p:cNvPr id="7" name="Conector Reto 6"/>
            <p:cNvCxnSpPr/>
            <p:nvPr/>
          </p:nvCxnSpPr>
          <p:spPr>
            <a:xfrm>
              <a:off x="1816749" y="2673525"/>
              <a:ext cx="8706306" cy="0"/>
            </a:xfrm>
            <a:prstGeom prst="line">
              <a:avLst/>
            </a:prstGeom>
            <a:ln w="28575">
              <a:solidFill>
                <a:srgbClr val="3328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CaixaDeTexto 9"/>
            <p:cNvSpPr txBox="1"/>
            <p:nvPr/>
          </p:nvSpPr>
          <p:spPr>
            <a:xfrm>
              <a:off x="1675423" y="1884444"/>
              <a:ext cx="7169320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BR" sz="4800" b="1" dirty="0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Intervalo - Almoço</a:t>
              </a:r>
            </a:p>
            <a:p>
              <a:pPr marL="457200" indent="-457200">
                <a:buFont typeface="Wingdings" charset="2"/>
                <a:buChar char="ü"/>
              </a:pPr>
              <a:endParaRPr lang="pt-BR" sz="32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cxnSp>
          <p:nvCxnSpPr>
            <p:cNvPr id="9" name="Conector Reto 8"/>
            <p:cNvCxnSpPr/>
            <p:nvPr/>
          </p:nvCxnSpPr>
          <p:spPr>
            <a:xfrm>
              <a:off x="1816749" y="2751226"/>
              <a:ext cx="3017297" cy="0"/>
            </a:xfrm>
            <a:prstGeom prst="line">
              <a:avLst/>
            </a:prstGeom>
            <a:ln w="130175">
              <a:solidFill>
                <a:srgbClr val="3328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aixaDeTexto 13"/>
          <p:cNvSpPr txBox="1"/>
          <p:nvPr/>
        </p:nvSpPr>
        <p:spPr>
          <a:xfrm>
            <a:off x="1675423" y="2886558"/>
            <a:ext cx="10210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30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12h às 13h</a:t>
            </a:r>
          </a:p>
          <a:p>
            <a:endParaRPr lang="pt-BR" sz="3000" dirty="0">
              <a:solidFill>
                <a:srgbClr val="2A487F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1433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Logotipo&#10;&#10;Descrição gerada automaticamente com confiança baixa">
            <a:extLst>
              <a:ext uri="{FF2B5EF4-FFF2-40B4-BE49-F238E27FC236}">
                <a16:creationId xmlns:a16="http://schemas.microsoft.com/office/drawing/2014/main" id="{4E13B886-99BA-FDBE-7D08-20CE7DA70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65" y="1998133"/>
            <a:ext cx="8773724" cy="425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2797219" y="3180460"/>
            <a:ext cx="1196976" cy="695634"/>
          </a:xfrm>
          <a:prstGeom prst="rect">
            <a:avLst/>
          </a:prstGeom>
          <a:noFill/>
          <a:ln w="60325" cmpd="sng"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317" y="2406697"/>
            <a:ext cx="523875" cy="52387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22" y="3400026"/>
            <a:ext cx="523875" cy="523875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362" y="3378851"/>
            <a:ext cx="523875" cy="523875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4035068" y="3171432"/>
            <a:ext cx="1196976" cy="695634"/>
          </a:xfrm>
          <a:prstGeom prst="rect">
            <a:avLst/>
          </a:prstGeom>
          <a:noFill/>
          <a:ln w="60325" cmpd="sng"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A932097-9326-C50C-9416-F5D2C53A0A64}"/>
              </a:ext>
            </a:extLst>
          </p:cNvPr>
          <p:cNvSpPr txBox="1"/>
          <p:nvPr/>
        </p:nvSpPr>
        <p:spPr>
          <a:xfrm>
            <a:off x="4087906" y="348281"/>
            <a:ext cx="6550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Gerenciamento de Projetos </a:t>
            </a:r>
          </a:p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utilizando MS Project</a:t>
            </a:r>
          </a:p>
        </p:txBody>
      </p:sp>
    </p:spTree>
    <p:extLst>
      <p:ext uri="{BB962C8B-B14F-4D97-AF65-F5344CB8AC3E}">
        <p14:creationId xmlns:p14="http://schemas.microsoft.com/office/powerpoint/2010/main" val="46962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Logotipo&#10;&#10;Descrição gerada automaticamente com confiança baixa">
            <a:extLst>
              <a:ext uri="{FF2B5EF4-FFF2-40B4-BE49-F238E27FC236}">
                <a16:creationId xmlns:a16="http://schemas.microsoft.com/office/drawing/2014/main" id="{68379181-5226-0C95-6E7D-8EC8056C8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533144" y="5028354"/>
            <a:ext cx="8017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Limite entre atividades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361403" y="591442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Detalhar Atividades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522386" y="2001181"/>
            <a:ext cx="1033085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Raciocínio </a:t>
            </a:r>
            <a:r>
              <a:rPr lang="pt-BR" sz="2600" dirty="0" err="1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Algorítimico</a:t>
            </a: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495E661-E166-4ECD-7D74-4D9991760FC4}"/>
              </a:ext>
            </a:extLst>
          </p:cNvPr>
          <p:cNvSpPr txBox="1"/>
          <p:nvPr/>
        </p:nvSpPr>
        <p:spPr>
          <a:xfrm>
            <a:off x="533144" y="2976370"/>
            <a:ext cx="8017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Participação e entendimento da equipe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6989B86-A609-61B3-3789-64B97E31B546}"/>
              </a:ext>
            </a:extLst>
          </p:cNvPr>
          <p:cNvSpPr txBox="1"/>
          <p:nvPr/>
        </p:nvSpPr>
        <p:spPr>
          <a:xfrm>
            <a:off x="533144" y="4002362"/>
            <a:ext cx="8017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Detalhamento para o Controle</a:t>
            </a:r>
          </a:p>
        </p:txBody>
      </p:sp>
    </p:spTree>
    <p:extLst>
      <p:ext uri="{BB962C8B-B14F-4D97-AF65-F5344CB8AC3E}">
        <p14:creationId xmlns:p14="http://schemas.microsoft.com/office/powerpoint/2010/main" val="531944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Logotipo&#10;&#10;Descrição gerada automaticamente com confiança baixa">
            <a:extLst>
              <a:ext uri="{FF2B5EF4-FFF2-40B4-BE49-F238E27FC236}">
                <a16:creationId xmlns:a16="http://schemas.microsoft.com/office/drawing/2014/main" id="{982909EE-69BC-41EF-C567-027A770BA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pic>
        <p:nvPicPr>
          <p:cNvPr id="4098" name="Picture 2" descr="Ver a imagem de origem">
            <a:extLst>
              <a:ext uri="{FF2B5EF4-FFF2-40B4-BE49-F238E27FC236}">
                <a16:creationId xmlns:a16="http://schemas.microsoft.com/office/drawing/2014/main" id="{AE61335B-3EEF-4195-95A1-9AB661DBB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69" y="2002156"/>
            <a:ext cx="3840802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Ver a imagem de origem">
            <a:extLst>
              <a:ext uri="{FF2B5EF4-FFF2-40B4-BE49-F238E27FC236}">
                <a16:creationId xmlns:a16="http://schemas.microsoft.com/office/drawing/2014/main" id="{EAB092F4-EAF1-4C2C-8406-0BA27E629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637" y="3230881"/>
            <a:ext cx="2145375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Ver a imagem de origem">
            <a:extLst>
              <a:ext uri="{FF2B5EF4-FFF2-40B4-BE49-F238E27FC236}">
                <a16:creationId xmlns:a16="http://schemas.microsoft.com/office/drawing/2014/main" id="{99988ACF-1F5D-40A7-A941-5F51FB55E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277" y="2002156"/>
            <a:ext cx="2145376" cy="1936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Ver a imagem de origem">
            <a:extLst>
              <a:ext uri="{FF2B5EF4-FFF2-40B4-BE49-F238E27FC236}">
                <a16:creationId xmlns:a16="http://schemas.microsoft.com/office/drawing/2014/main" id="{B69A7A09-EA8A-4124-A381-DC896A5AF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2719" y="3621404"/>
            <a:ext cx="3387512" cy="125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Ver a imagem de origem">
            <a:extLst>
              <a:ext uri="{FF2B5EF4-FFF2-40B4-BE49-F238E27FC236}">
                <a16:creationId xmlns:a16="http://schemas.microsoft.com/office/drawing/2014/main" id="{30E84E22-109C-45C5-9004-C6F5C5CA2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2719" y="2002156"/>
            <a:ext cx="3387512" cy="1539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2A9A758E-8D22-436B-86E1-5E07A2D3F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9484" y="677230"/>
            <a:ext cx="7810345" cy="5909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</a:rPr>
              <a:t>Detalhamento para o Controle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7C73250-26AE-42DE-B198-1D15EDB3B951}"/>
              </a:ext>
            </a:extLst>
          </p:cNvPr>
          <p:cNvSpPr txBox="1"/>
          <p:nvPr/>
        </p:nvSpPr>
        <p:spPr>
          <a:xfrm>
            <a:off x="1184453" y="1632824"/>
            <a:ext cx="29954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i="1" dirty="0">
                <a:solidFill>
                  <a:srgbClr val="064D83"/>
                </a:solidFill>
                <a:latin typeface="Hattori Hanzo" panose="02000506020000020003" pitchFamily="50" charset="0"/>
              </a:rPr>
              <a:t>Qual avanço desta atividade?</a:t>
            </a:r>
            <a:endParaRPr lang="pt-BR" i="1" dirty="0">
              <a:solidFill>
                <a:srgbClr val="9A1318"/>
              </a:solidFill>
              <a:latin typeface="Hattori Hanzo" panose="02000506020000020003" pitchFamily="50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FA65886-81F3-4333-9DBB-906F6E1A2E88}"/>
              </a:ext>
            </a:extLst>
          </p:cNvPr>
          <p:cNvSpPr txBox="1"/>
          <p:nvPr/>
        </p:nvSpPr>
        <p:spPr>
          <a:xfrm>
            <a:off x="5095783" y="1624759"/>
            <a:ext cx="31604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i="1" dirty="0">
                <a:solidFill>
                  <a:srgbClr val="064D83"/>
                </a:solidFill>
                <a:latin typeface="Hattori Hanzo" panose="02000506020000020003" pitchFamily="50" charset="0"/>
              </a:rPr>
              <a:t>Como controlar o andamento?</a:t>
            </a:r>
            <a:endParaRPr lang="pt-BR" i="1" dirty="0">
              <a:solidFill>
                <a:srgbClr val="9A1318"/>
              </a:solidFill>
              <a:latin typeface="Hattori Hanzo" panose="02000506020000020003" pitchFamily="50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4D165BC-4A2A-4DC8-AC19-742F9A39DDCD}"/>
              </a:ext>
            </a:extLst>
          </p:cNvPr>
          <p:cNvSpPr txBox="1"/>
          <p:nvPr/>
        </p:nvSpPr>
        <p:spPr>
          <a:xfrm>
            <a:off x="9280142" y="1626384"/>
            <a:ext cx="31604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i="1" dirty="0">
                <a:solidFill>
                  <a:srgbClr val="064D83"/>
                </a:solidFill>
                <a:latin typeface="Hattori Hanzo" panose="02000506020000020003" pitchFamily="50" charset="0"/>
              </a:rPr>
              <a:t>Referências e Conhecimento</a:t>
            </a:r>
            <a:endParaRPr lang="pt-BR" i="1" dirty="0">
              <a:solidFill>
                <a:srgbClr val="9A1318"/>
              </a:solidFill>
              <a:latin typeface="Hattori Hanzo" panose="02000506020000020003" pitchFamily="50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5D51E0B-F429-D5BC-5E9A-B9936A2EECDE}"/>
              </a:ext>
            </a:extLst>
          </p:cNvPr>
          <p:cNvSpPr txBox="1"/>
          <p:nvPr/>
        </p:nvSpPr>
        <p:spPr>
          <a:xfrm>
            <a:off x="154151" y="4939784"/>
            <a:ext cx="857259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600" i="1" dirty="0">
                <a:solidFill>
                  <a:srgbClr val="064D83"/>
                </a:solidFill>
                <a:latin typeface="Hattori Hanzo" panose="02000506020000020003" pitchFamily="50" charset="0"/>
              </a:rPr>
              <a:t>O detalhamento das atividades do Cronograma deve ser uma unidade menor do que a frequência de controle adotada no projeto, ou seja, caso o controle seja diário as atividades devem ser detalhadas em horas de execução (menor que 12 horas); caso o controle seja semanal as atividades devem ser detalhadas em dias (menor que 3 dias). </a:t>
            </a:r>
          </a:p>
        </p:txBody>
      </p:sp>
    </p:spTree>
    <p:extLst>
      <p:ext uri="{BB962C8B-B14F-4D97-AF65-F5344CB8AC3E}">
        <p14:creationId xmlns:p14="http://schemas.microsoft.com/office/powerpoint/2010/main" val="13904280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Logotipo&#10;&#10;Descrição gerada automaticamente com confiança baixa">
            <a:extLst>
              <a:ext uri="{FF2B5EF4-FFF2-40B4-BE49-F238E27FC236}">
                <a16:creationId xmlns:a16="http://schemas.microsoft.com/office/drawing/2014/main" id="{2AF256E9-E059-F7F2-94B7-2CD1F6703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pic>
        <p:nvPicPr>
          <p:cNvPr id="3074" name="Picture 2" descr="Ver a imagem de origem">
            <a:extLst>
              <a:ext uri="{FF2B5EF4-FFF2-40B4-BE49-F238E27FC236}">
                <a16:creationId xmlns:a16="http://schemas.microsoft.com/office/drawing/2014/main" id="{76B3E6CB-F0B2-4FE7-85C5-2C34D0473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245" y="1924320"/>
            <a:ext cx="4678169" cy="314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Ver a imagem de origem">
            <a:extLst>
              <a:ext uri="{FF2B5EF4-FFF2-40B4-BE49-F238E27FC236}">
                <a16:creationId xmlns:a16="http://schemas.microsoft.com/office/drawing/2014/main" id="{8EE4F3E3-6483-4858-B875-45411EFCD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1924320"/>
            <a:ext cx="3444240" cy="314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Ver a imagem de origem">
            <a:extLst>
              <a:ext uri="{FF2B5EF4-FFF2-40B4-BE49-F238E27FC236}">
                <a16:creationId xmlns:a16="http://schemas.microsoft.com/office/drawing/2014/main" id="{452FDA7B-415B-48FE-8B3E-AFBB0D462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097" y="1924320"/>
            <a:ext cx="3383929" cy="152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Ver a imagem de origem">
            <a:extLst>
              <a:ext uri="{FF2B5EF4-FFF2-40B4-BE49-F238E27FC236}">
                <a16:creationId xmlns:a16="http://schemas.microsoft.com/office/drawing/2014/main" id="{D29DF827-076E-4885-9F5C-C0500FB6C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097" y="3555148"/>
            <a:ext cx="3383929" cy="152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82BA0709-2EAF-4618-96E1-2C7F3A483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9886" y="44465"/>
            <a:ext cx="5880022" cy="1325563"/>
          </a:xfr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</a:rPr>
              <a:t>Limites de Bateria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58A681A-6716-4BB9-8FD6-D4BA801DF9FF}"/>
              </a:ext>
            </a:extLst>
          </p:cNvPr>
          <p:cNvSpPr txBox="1"/>
          <p:nvPr/>
        </p:nvSpPr>
        <p:spPr>
          <a:xfrm>
            <a:off x="60960" y="1554988"/>
            <a:ext cx="3597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i="1" dirty="0">
                <a:solidFill>
                  <a:srgbClr val="064D83"/>
                </a:solidFill>
                <a:latin typeface="Hattori Hanzo" panose="02000506020000020003" pitchFamily="50" charset="0"/>
              </a:rPr>
              <a:t>Terminou sem desmontar andaime?</a:t>
            </a:r>
            <a:endParaRPr lang="pt-BR" i="1" dirty="0">
              <a:solidFill>
                <a:srgbClr val="9A1318"/>
              </a:solidFill>
              <a:latin typeface="Hattori Hanzo" panose="02000506020000020003" pitchFamily="50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3D9AB63-4329-4617-B8F5-72EBA91A7B2E}"/>
              </a:ext>
            </a:extLst>
          </p:cNvPr>
          <p:cNvSpPr txBox="1"/>
          <p:nvPr/>
        </p:nvSpPr>
        <p:spPr>
          <a:xfrm>
            <a:off x="3758977" y="1554988"/>
            <a:ext cx="3597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i="1" dirty="0">
                <a:solidFill>
                  <a:srgbClr val="064D83"/>
                </a:solidFill>
                <a:latin typeface="Hattori Hanzo" panose="02000506020000020003" pitchFamily="50" charset="0"/>
              </a:rPr>
              <a:t>Terminou sem identificar circuitos?</a:t>
            </a:r>
            <a:endParaRPr lang="pt-BR" i="1" dirty="0">
              <a:solidFill>
                <a:srgbClr val="9A1318"/>
              </a:solidFill>
              <a:latin typeface="Hattori Hanzo" panose="02000506020000020003" pitchFamily="50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6045EC0-2FFA-4AAE-A9D3-2AED67BA4507}"/>
              </a:ext>
            </a:extLst>
          </p:cNvPr>
          <p:cNvSpPr txBox="1"/>
          <p:nvPr/>
        </p:nvSpPr>
        <p:spPr>
          <a:xfrm>
            <a:off x="9397777" y="1554988"/>
            <a:ext cx="3597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i="1" dirty="0">
                <a:solidFill>
                  <a:srgbClr val="064D83"/>
                </a:solidFill>
                <a:latin typeface="Hattori Hanzo" panose="02000506020000020003" pitchFamily="50" charset="0"/>
              </a:rPr>
              <a:t>Sincronia de Movimentos</a:t>
            </a:r>
            <a:endParaRPr lang="pt-BR" i="1" dirty="0">
              <a:solidFill>
                <a:srgbClr val="9A1318"/>
              </a:solidFill>
              <a:latin typeface="Hattori Hanzo" panose="02000506020000020003" pitchFamily="50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2A1A04-69C8-8BE4-D6B3-AEB766DCC45F}"/>
              </a:ext>
            </a:extLst>
          </p:cNvPr>
          <p:cNvSpPr txBox="1"/>
          <p:nvPr/>
        </p:nvSpPr>
        <p:spPr>
          <a:xfrm>
            <a:off x="154151" y="5108463"/>
            <a:ext cx="85725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600" i="1" dirty="0">
                <a:solidFill>
                  <a:srgbClr val="064D83"/>
                </a:solidFill>
                <a:latin typeface="Hattori Hanzo" panose="02000506020000020003" pitchFamily="50" charset="0"/>
              </a:rPr>
              <a:t>O entendimento, entre todas as partes, dos limites entre uma atividade e a atividade seguinte é fundamental para o cumprimento de prazos, da qualidade, da redução de conflitos e até mesmo maior segurança no ambiente do projeto. O Dicionário da EAP reduz alguns riscos destas interfaces, porém, no detalhamento das atividades e na estimativa de prazos os “Limites de Bateria” devem estar bem estabelecidos. Assim como reforçados diariamente nas Programações das Atividades.</a:t>
            </a:r>
          </a:p>
        </p:txBody>
      </p:sp>
    </p:spTree>
    <p:extLst>
      <p:ext uri="{BB962C8B-B14F-4D97-AF65-F5344CB8AC3E}">
        <p14:creationId xmlns:p14="http://schemas.microsoft.com/office/powerpoint/2010/main" val="38057631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Logotipo&#10;&#10;Descrição gerada automaticamente com confiança baixa">
            <a:extLst>
              <a:ext uri="{FF2B5EF4-FFF2-40B4-BE49-F238E27FC236}">
                <a16:creationId xmlns:a16="http://schemas.microsoft.com/office/drawing/2014/main" id="{CDA1541D-90B1-EFD4-E417-ADB552CD1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368140"/>
              </p:ext>
            </p:extLst>
          </p:nvPr>
        </p:nvGraphicFramePr>
        <p:xfrm>
          <a:off x="220715" y="1693649"/>
          <a:ext cx="11538395" cy="4017743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799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7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47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13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150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8155">
                <a:tc>
                  <a:txBody>
                    <a:bodyPr/>
                    <a:lstStyle/>
                    <a:p>
                      <a:pPr lvl="0" algn="ctr"/>
                      <a:r>
                        <a:rPr lang="pt-BR" dirty="0"/>
                        <a:t>Relacionamento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pt-BR" dirty="0"/>
                        <a:t>Sigla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pt-BR" dirty="0"/>
                        <a:t>Descrição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pt-BR" dirty="0" err="1"/>
                        <a:t>Gantt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pt-BR" dirty="0"/>
                        <a:t>Exemplo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5945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Término - Início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TI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A tarefa B não pode</a:t>
                      </a:r>
                      <a:r>
                        <a:rPr lang="pt-BR" baseline="0" dirty="0"/>
                        <a:t> ser iniciada até que a tarefa A seja concluída.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 pintura da parede só pode iniciar</a:t>
                      </a:r>
                      <a:r>
                        <a:rPr lang="pt-BR" baseline="0" dirty="0"/>
                        <a:t> após sua construção.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3643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Início - Início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II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 tarefa B não pode ser iniciada até que a tarefa A seja iniciada. Elas não precisam</a:t>
                      </a:r>
                      <a:r>
                        <a:rPr lang="pt-BR" baseline="0" dirty="0"/>
                        <a:t> começar ao mesmo tempo, a tarefa B pode começar a qualquer momento depois que a tarefa A se inicie.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 montagem</a:t>
                      </a:r>
                      <a:r>
                        <a:rPr lang="pt-BR" baseline="0" dirty="0"/>
                        <a:t> da tubulação só pode iniciar após começar a montagem do suporte.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267" y="2457008"/>
            <a:ext cx="1841121" cy="105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217" y="4349539"/>
            <a:ext cx="1419927" cy="1135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0E836920-80E1-F08F-E00F-232B338B8ECB}"/>
              </a:ext>
            </a:extLst>
          </p:cNvPr>
          <p:cNvSpPr txBox="1"/>
          <p:nvPr/>
        </p:nvSpPr>
        <p:spPr>
          <a:xfrm>
            <a:off x="4092463" y="706702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Sequenciar Atividades</a:t>
            </a:r>
          </a:p>
        </p:txBody>
      </p:sp>
    </p:spTree>
    <p:extLst>
      <p:ext uri="{BB962C8B-B14F-4D97-AF65-F5344CB8AC3E}">
        <p14:creationId xmlns:p14="http://schemas.microsoft.com/office/powerpoint/2010/main" val="40300999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Logotipo&#10;&#10;Descrição gerada automaticamente com confiança baixa">
            <a:extLst>
              <a:ext uri="{FF2B5EF4-FFF2-40B4-BE49-F238E27FC236}">
                <a16:creationId xmlns:a16="http://schemas.microsoft.com/office/drawing/2014/main" id="{801C9445-8C67-9B1B-0174-A372C12443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321328"/>
              </p:ext>
            </p:extLst>
          </p:nvPr>
        </p:nvGraphicFramePr>
        <p:xfrm>
          <a:off x="220715" y="1672460"/>
          <a:ext cx="11538395" cy="4060118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856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98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02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64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053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8155">
                <a:tc>
                  <a:txBody>
                    <a:bodyPr/>
                    <a:lstStyle/>
                    <a:p>
                      <a:pPr lvl="0" algn="ctr"/>
                      <a:r>
                        <a:rPr lang="pt-BR" sz="1600" dirty="0"/>
                        <a:t>Relacionamento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pt-BR" sz="1600" dirty="0"/>
                        <a:t>Sigla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pt-BR" sz="1600" dirty="0"/>
                        <a:t>Descrição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pt-BR" sz="1600" dirty="0" err="1"/>
                        <a:t>Gantt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pt-BR" sz="1600" dirty="0"/>
                        <a:t>Exemplo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6725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Término - Término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TT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600" dirty="0"/>
                        <a:t>A tarefa B não pode</a:t>
                      </a:r>
                      <a:r>
                        <a:rPr lang="pt-BR" sz="1600" baseline="0" dirty="0"/>
                        <a:t> terminar até que a tarefa A seja concluída. Elas não precisam terminar aio mesmo tempo, a tarefa B pode terminar a qualquer momento depois que a tarefa A foi concluída.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A conexão de terminais deve terminar após a atividade de lançar</a:t>
                      </a:r>
                      <a:r>
                        <a:rPr lang="pt-BR" sz="1600" baseline="0" dirty="0"/>
                        <a:t> cabos elétricos .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3643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Início - Término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IT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A tarefa B não pode terminar até que a</a:t>
                      </a:r>
                      <a:r>
                        <a:rPr lang="pt-BR" sz="1600" baseline="0" dirty="0"/>
                        <a:t> tarefa A seja iniciada. A tarefa B pode terminar a qualquer momento depois que a tarefa A começar.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A rede hidráulica</a:t>
                      </a:r>
                      <a:r>
                        <a:rPr lang="pt-BR" sz="1600" baseline="0" dirty="0"/>
                        <a:t> de uma instalação só pode terminar após o início da rede de esgoto.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879" y="2510436"/>
            <a:ext cx="1543581" cy="957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570" y="4226961"/>
            <a:ext cx="1764198" cy="1089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1CBB92D-6621-3CA4-E783-0EA4C80B3C8D}"/>
              </a:ext>
            </a:extLst>
          </p:cNvPr>
          <p:cNvSpPr txBox="1"/>
          <p:nvPr/>
        </p:nvSpPr>
        <p:spPr>
          <a:xfrm>
            <a:off x="4092463" y="706702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Sequenciar Atividades</a:t>
            </a:r>
          </a:p>
        </p:txBody>
      </p:sp>
    </p:spTree>
    <p:extLst>
      <p:ext uri="{BB962C8B-B14F-4D97-AF65-F5344CB8AC3E}">
        <p14:creationId xmlns:p14="http://schemas.microsoft.com/office/powerpoint/2010/main" val="11424447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Logotipo&#10;&#10;Descrição gerada automaticamente com confiança baixa">
            <a:extLst>
              <a:ext uri="{FF2B5EF4-FFF2-40B4-BE49-F238E27FC236}">
                <a16:creationId xmlns:a16="http://schemas.microsoft.com/office/drawing/2014/main" id="{3A745834-1323-57C2-DCF0-74EEF34F9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4454187" y="656378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Latência ou </a:t>
            </a:r>
            <a:r>
              <a:rPr lang="pt-BR" sz="3600" b="1" dirty="0" err="1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Lag</a:t>
            </a:r>
            <a:endParaRPr lang="pt-BR" sz="3600" b="1" dirty="0">
              <a:solidFill>
                <a:srgbClr val="2A487F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2510444" y="2597727"/>
            <a:ext cx="214468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413347" y="2249344"/>
            <a:ext cx="592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endParaRPr lang="pt-BR" sz="32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527646" y="4419000"/>
            <a:ext cx="95953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Risco de atividades ocultas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527646" y="3352839"/>
            <a:ext cx="1033085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Retardo (espera): períodos de defasagem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942" y="1724310"/>
            <a:ext cx="3257058" cy="325705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/>
          <p:cNvSpPr txBox="1"/>
          <p:nvPr/>
        </p:nvSpPr>
        <p:spPr>
          <a:xfrm>
            <a:off x="522386" y="2307023"/>
            <a:ext cx="1033085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Antecipação: sobreposição de atividades</a:t>
            </a:r>
          </a:p>
        </p:txBody>
      </p:sp>
    </p:spTree>
    <p:extLst>
      <p:ext uri="{BB962C8B-B14F-4D97-AF65-F5344CB8AC3E}">
        <p14:creationId xmlns:p14="http://schemas.microsoft.com/office/powerpoint/2010/main" val="34990948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Logotipo&#10;&#10;Descrição gerada automaticamente com confiança baixa">
            <a:extLst>
              <a:ext uri="{FF2B5EF4-FFF2-40B4-BE49-F238E27FC236}">
                <a16:creationId xmlns:a16="http://schemas.microsoft.com/office/drawing/2014/main" id="{DA3DB203-E063-3980-1731-C077FC6CE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832970" y="2670506"/>
            <a:ext cx="10210547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30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Inserir as Atividades do projeto: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Inserir a EAP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Detalhar Dicionário da EAP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Inserir as tarefas e marcos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Excluir e mover tarefas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Definir Modo de agendamento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Dividir tarefas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Sequenciar atividades</a:t>
            </a:r>
          </a:p>
          <a:p>
            <a:r>
              <a:rPr lang="pt-BR" sz="30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	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832970" y="1420745"/>
            <a:ext cx="10455139" cy="1323439"/>
            <a:chOff x="1675423" y="1884444"/>
            <a:chExt cx="8847632" cy="1323439"/>
          </a:xfrm>
        </p:grpSpPr>
        <p:cxnSp>
          <p:nvCxnSpPr>
            <p:cNvPr id="7" name="Conector Reto 6"/>
            <p:cNvCxnSpPr/>
            <p:nvPr/>
          </p:nvCxnSpPr>
          <p:spPr>
            <a:xfrm>
              <a:off x="1816749" y="2673525"/>
              <a:ext cx="8706306" cy="0"/>
            </a:xfrm>
            <a:prstGeom prst="line">
              <a:avLst/>
            </a:prstGeom>
            <a:ln w="28575">
              <a:solidFill>
                <a:srgbClr val="3328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CaixaDeTexto 9"/>
            <p:cNvSpPr txBox="1"/>
            <p:nvPr/>
          </p:nvSpPr>
          <p:spPr>
            <a:xfrm>
              <a:off x="1675423" y="1884444"/>
              <a:ext cx="7169320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BR" sz="4800" b="1" dirty="0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PRÁTICA 03</a:t>
              </a:r>
            </a:p>
            <a:p>
              <a:pPr marL="457200" indent="-457200">
                <a:buFont typeface="Wingdings" charset="2"/>
                <a:buChar char="ü"/>
              </a:pPr>
              <a:endParaRPr lang="pt-BR" sz="32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cxnSp>
          <p:nvCxnSpPr>
            <p:cNvPr id="9" name="Conector Reto 8"/>
            <p:cNvCxnSpPr/>
            <p:nvPr/>
          </p:nvCxnSpPr>
          <p:spPr>
            <a:xfrm>
              <a:off x="1816749" y="2751226"/>
              <a:ext cx="3017297" cy="0"/>
            </a:xfrm>
            <a:prstGeom prst="line">
              <a:avLst/>
            </a:prstGeom>
            <a:ln w="130175">
              <a:solidFill>
                <a:srgbClr val="3328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071816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Logotipo&#10;&#10;Descrição gerada automaticamente com confiança baixa">
            <a:extLst>
              <a:ext uri="{FF2B5EF4-FFF2-40B4-BE49-F238E27FC236}">
                <a16:creationId xmlns:a16="http://schemas.microsoft.com/office/drawing/2014/main" id="{2AC90731-F7EC-E322-D437-350ADFAF5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497341" y="613569"/>
            <a:ext cx="4973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MS Project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463223" y="2232754"/>
            <a:ext cx="7605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pt-BR" sz="3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Modos de Visualização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654" y="1895357"/>
            <a:ext cx="3293643" cy="329364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4ADF05EA-F28E-0DC5-43F4-879D59D6E346}"/>
              </a:ext>
            </a:extLst>
          </p:cNvPr>
          <p:cNvSpPr txBox="1"/>
          <p:nvPr/>
        </p:nvSpPr>
        <p:spPr>
          <a:xfrm>
            <a:off x="449335" y="3769653"/>
            <a:ext cx="6873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pt-BR" sz="3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Utilidades</a:t>
            </a:r>
          </a:p>
        </p:txBody>
      </p:sp>
    </p:spTree>
    <p:extLst>
      <p:ext uri="{BB962C8B-B14F-4D97-AF65-F5344CB8AC3E}">
        <p14:creationId xmlns:p14="http://schemas.microsoft.com/office/powerpoint/2010/main" val="5742967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Logotipo&#10;&#10;Descrição gerada automaticamente com confiança baixa">
            <a:extLst>
              <a:ext uri="{FF2B5EF4-FFF2-40B4-BE49-F238E27FC236}">
                <a16:creationId xmlns:a16="http://schemas.microsoft.com/office/drawing/2014/main" id="{D4FE635F-8B0B-A706-BDB1-297F230C3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781650" y="2510377"/>
            <a:ext cx="1021054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30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Modos de exibição de tarefas:</a:t>
            </a:r>
            <a:endParaRPr lang="pt-BR" sz="2400" dirty="0">
              <a:solidFill>
                <a:srgbClr val="2A487F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Gráfico de </a:t>
            </a:r>
            <a:r>
              <a:rPr lang="pt-BR" sz="2400" dirty="0" err="1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Gantt</a:t>
            </a:r>
            <a:endParaRPr lang="pt-BR" sz="2400" dirty="0">
              <a:solidFill>
                <a:srgbClr val="2A487F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Assistente do gráfico de </a:t>
            </a:r>
            <a:r>
              <a:rPr lang="pt-BR" sz="2400" dirty="0" err="1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Gantt</a:t>
            </a:r>
            <a:endParaRPr lang="pt-BR" sz="2400" dirty="0">
              <a:solidFill>
                <a:srgbClr val="2A487F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 err="1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Gantt</a:t>
            </a: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 de Controle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Diagrama de Rede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Calendário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Planilha de Tarefas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Uso da tarefa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Formulário de Tarefas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Linha do Tempo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pt-BR" sz="3000" dirty="0">
              <a:solidFill>
                <a:srgbClr val="2A487F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r>
              <a:rPr lang="pt-BR" sz="30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	</a:t>
            </a:r>
          </a:p>
        </p:txBody>
      </p:sp>
      <p:grpSp>
        <p:nvGrpSpPr>
          <p:cNvPr id="8" name="Grupo 7"/>
          <p:cNvGrpSpPr/>
          <p:nvPr/>
        </p:nvGrpSpPr>
        <p:grpSpPr>
          <a:xfrm>
            <a:off x="868430" y="1318079"/>
            <a:ext cx="10455139" cy="1323439"/>
            <a:chOff x="1675423" y="1884444"/>
            <a:chExt cx="8847632" cy="1323439"/>
          </a:xfrm>
        </p:grpSpPr>
        <p:cxnSp>
          <p:nvCxnSpPr>
            <p:cNvPr id="11" name="Conector Reto 6"/>
            <p:cNvCxnSpPr/>
            <p:nvPr/>
          </p:nvCxnSpPr>
          <p:spPr>
            <a:xfrm>
              <a:off x="1816749" y="2673525"/>
              <a:ext cx="8706306" cy="0"/>
            </a:xfrm>
            <a:prstGeom prst="line">
              <a:avLst/>
            </a:prstGeom>
            <a:ln w="28575">
              <a:solidFill>
                <a:srgbClr val="2F258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CaixaDeTexto 11"/>
            <p:cNvSpPr txBox="1"/>
            <p:nvPr/>
          </p:nvSpPr>
          <p:spPr>
            <a:xfrm>
              <a:off x="1675423" y="1884444"/>
              <a:ext cx="7169320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BR" sz="4800" b="1" dirty="0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PRÁTICA 04</a:t>
              </a:r>
            </a:p>
            <a:p>
              <a:pPr marL="457200" indent="-457200">
                <a:buFont typeface="Wingdings" charset="2"/>
                <a:buChar char="ü"/>
              </a:pPr>
              <a:endParaRPr lang="pt-BR" sz="32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cxnSp>
          <p:nvCxnSpPr>
            <p:cNvPr id="13" name="Conector Reto 8"/>
            <p:cNvCxnSpPr/>
            <p:nvPr/>
          </p:nvCxnSpPr>
          <p:spPr>
            <a:xfrm>
              <a:off x="1816749" y="2751226"/>
              <a:ext cx="3017297" cy="0"/>
            </a:xfrm>
            <a:prstGeom prst="line">
              <a:avLst/>
            </a:prstGeom>
            <a:ln w="130175">
              <a:solidFill>
                <a:srgbClr val="2F258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06340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Logotipo&#10;&#10;Descrição gerada automaticamente com confiança baixa">
            <a:extLst>
              <a:ext uri="{FF2B5EF4-FFF2-40B4-BE49-F238E27FC236}">
                <a16:creationId xmlns:a16="http://schemas.microsoft.com/office/drawing/2014/main" id="{B583BA31-E8BC-2116-D483-BA60FFDCA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1675423" y="1784692"/>
            <a:ext cx="8847632" cy="1323439"/>
            <a:chOff x="1675423" y="1884444"/>
            <a:chExt cx="8847632" cy="1323439"/>
          </a:xfrm>
        </p:grpSpPr>
        <p:cxnSp>
          <p:nvCxnSpPr>
            <p:cNvPr id="7" name="Conector Reto 6"/>
            <p:cNvCxnSpPr/>
            <p:nvPr/>
          </p:nvCxnSpPr>
          <p:spPr>
            <a:xfrm>
              <a:off x="1816749" y="2673525"/>
              <a:ext cx="8706306" cy="0"/>
            </a:xfrm>
            <a:prstGeom prst="line">
              <a:avLst/>
            </a:prstGeom>
            <a:ln w="28575">
              <a:solidFill>
                <a:srgbClr val="2F258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CaixaDeTexto 9"/>
            <p:cNvSpPr txBox="1"/>
            <p:nvPr/>
          </p:nvSpPr>
          <p:spPr>
            <a:xfrm>
              <a:off x="1675423" y="1884444"/>
              <a:ext cx="8098772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BR" sz="4800" b="1" dirty="0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Intervalo - </a:t>
              </a:r>
              <a:r>
                <a:rPr lang="pt-BR" sz="4800" b="1" dirty="0" err="1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Coffee</a:t>
              </a:r>
              <a:r>
                <a:rPr lang="pt-BR" sz="4800" b="1" dirty="0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-break</a:t>
              </a:r>
            </a:p>
            <a:p>
              <a:pPr marL="457200" indent="-457200">
                <a:buFont typeface="Wingdings" charset="2"/>
                <a:buChar char="ü"/>
              </a:pPr>
              <a:endParaRPr lang="pt-BR" sz="32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cxnSp>
          <p:nvCxnSpPr>
            <p:cNvPr id="9" name="Conector Reto 8"/>
            <p:cNvCxnSpPr/>
            <p:nvPr/>
          </p:nvCxnSpPr>
          <p:spPr>
            <a:xfrm>
              <a:off x="1816749" y="2751226"/>
              <a:ext cx="3017297" cy="0"/>
            </a:xfrm>
            <a:prstGeom prst="line">
              <a:avLst/>
            </a:prstGeom>
            <a:ln w="130175">
              <a:solidFill>
                <a:srgbClr val="2F258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aixaDeTexto 13"/>
          <p:cNvSpPr txBox="1"/>
          <p:nvPr/>
        </p:nvSpPr>
        <p:spPr>
          <a:xfrm>
            <a:off x="1675423" y="2886558"/>
            <a:ext cx="1021054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30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15 min</a:t>
            </a:r>
          </a:p>
        </p:txBody>
      </p:sp>
    </p:spTree>
    <p:extLst>
      <p:ext uri="{BB962C8B-B14F-4D97-AF65-F5344CB8AC3E}">
        <p14:creationId xmlns:p14="http://schemas.microsoft.com/office/powerpoint/2010/main" val="33675296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4675A61-F7DF-BB09-2430-1EA36BE2F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72" y="1998133"/>
            <a:ext cx="9006649" cy="425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5364219" y="3175242"/>
            <a:ext cx="1200676" cy="681345"/>
          </a:xfrm>
          <a:prstGeom prst="rect">
            <a:avLst/>
          </a:prstGeom>
          <a:noFill/>
          <a:ln w="60325" cmpd="sng"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600" y="2370882"/>
            <a:ext cx="523875" cy="52387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93" y="3383029"/>
            <a:ext cx="523875" cy="523875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297" y="3414655"/>
            <a:ext cx="523875" cy="523875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6688812" y="3177298"/>
            <a:ext cx="1200676" cy="672501"/>
          </a:xfrm>
          <a:prstGeom prst="rect">
            <a:avLst/>
          </a:prstGeom>
          <a:noFill/>
          <a:ln w="60325" cmpd="sng"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943" y="3414655"/>
            <a:ext cx="523875" cy="523875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016" y="3397312"/>
            <a:ext cx="523875" cy="523875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A4DBB5D5-7613-AEA0-F427-0EE2FC4A5489}"/>
              </a:ext>
            </a:extLst>
          </p:cNvPr>
          <p:cNvSpPr txBox="1"/>
          <p:nvPr/>
        </p:nvSpPr>
        <p:spPr>
          <a:xfrm>
            <a:off x="4087906" y="348281"/>
            <a:ext cx="6550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Gerenciamento de Projetos </a:t>
            </a:r>
          </a:p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utilizando MS Project</a:t>
            </a:r>
          </a:p>
        </p:txBody>
      </p:sp>
    </p:spTree>
    <p:extLst>
      <p:ext uri="{BB962C8B-B14F-4D97-AF65-F5344CB8AC3E}">
        <p14:creationId xmlns:p14="http://schemas.microsoft.com/office/powerpoint/2010/main" val="254366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 com confiança baixa">
            <a:extLst>
              <a:ext uri="{FF2B5EF4-FFF2-40B4-BE49-F238E27FC236}">
                <a16:creationId xmlns:a16="http://schemas.microsoft.com/office/drawing/2014/main" id="{673D2020-46F3-4A8E-183D-4CC926F43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3961644" y="821002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Estimar Recursos e Custos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510444" y="2597727"/>
            <a:ext cx="214468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413347" y="2249344"/>
            <a:ext cx="592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endParaRPr lang="pt-BR" sz="32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888" y="2400595"/>
            <a:ext cx="2223064" cy="2223064"/>
          </a:xfrm>
          <a:prstGeom prst="rect">
            <a:avLst/>
          </a:prstGeom>
        </p:spPr>
      </p:pic>
      <p:pic>
        <p:nvPicPr>
          <p:cNvPr id="11" name="Imagem 1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47" y="1808647"/>
            <a:ext cx="8312964" cy="36773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567589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Logotipo&#10;&#10;Descrição gerada automaticamente com confiança baixa">
            <a:extLst>
              <a:ext uri="{FF2B5EF4-FFF2-40B4-BE49-F238E27FC236}">
                <a16:creationId xmlns:a16="http://schemas.microsoft.com/office/drawing/2014/main" id="{D52E377B-76C8-9766-4FB8-B42C97F8A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522386" y="3359571"/>
            <a:ext cx="1033085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Atividades similares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3184785" y="1071707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Determinar Durações das Atividades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510444" y="2597727"/>
            <a:ext cx="214468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522386" y="2133976"/>
            <a:ext cx="592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endParaRPr lang="pt-BR" sz="32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527646" y="2243863"/>
            <a:ext cx="1033085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Avaliação de Especialistas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522385" y="4447858"/>
            <a:ext cx="1033085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Avaliação quantitativa e produtividade</a:t>
            </a:r>
          </a:p>
        </p:txBody>
      </p:sp>
      <p:pic>
        <p:nvPicPr>
          <p:cNvPr id="1028" name="Picture 4" descr="https://thumbs.dreamstime.com/x/cronmetro-em-uma-mo-1196449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7408" y="2352317"/>
            <a:ext cx="3248025" cy="2469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987809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Logotipo&#10;&#10;Descrição gerada automaticamente com confiança baixa">
            <a:extLst>
              <a:ext uri="{FF2B5EF4-FFF2-40B4-BE49-F238E27FC236}">
                <a16:creationId xmlns:a16="http://schemas.microsoft.com/office/drawing/2014/main" id="{A2D493C4-F7D5-9399-5755-04A554B2C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832970" y="2995799"/>
            <a:ext cx="1021054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30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Planejar recursos</a:t>
            </a:r>
            <a:endParaRPr lang="pt-BR" sz="2400" dirty="0">
              <a:solidFill>
                <a:srgbClr val="2A487F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Criar recursos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Atribuir custos aos recursos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Atribuir recursos às atividades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Excluir atribuição de recurso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Filtrar recursos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Inserir duração das atividades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pt-BR" sz="3000" dirty="0">
              <a:solidFill>
                <a:srgbClr val="2A487F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r>
              <a:rPr lang="pt-BR" sz="30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	</a:t>
            </a:r>
          </a:p>
        </p:txBody>
      </p:sp>
      <p:grpSp>
        <p:nvGrpSpPr>
          <p:cNvPr id="8" name="Grupo 7"/>
          <p:cNvGrpSpPr/>
          <p:nvPr/>
        </p:nvGrpSpPr>
        <p:grpSpPr>
          <a:xfrm>
            <a:off x="832970" y="1606751"/>
            <a:ext cx="10455139" cy="1323439"/>
            <a:chOff x="1675423" y="1884444"/>
            <a:chExt cx="8847632" cy="1323439"/>
          </a:xfrm>
        </p:grpSpPr>
        <p:cxnSp>
          <p:nvCxnSpPr>
            <p:cNvPr id="11" name="Conector Reto 6"/>
            <p:cNvCxnSpPr/>
            <p:nvPr/>
          </p:nvCxnSpPr>
          <p:spPr>
            <a:xfrm>
              <a:off x="1816749" y="2673525"/>
              <a:ext cx="8706306" cy="0"/>
            </a:xfrm>
            <a:prstGeom prst="line">
              <a:avLst/>
            </a:prstGeom>
            <a:ln w="285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CaixaDeTexto 11"/>
            <p:cNvSpPr txBox="1"/>
            <p:nvPr/>
          </p:nvSpPr>
          <p:spPr>
            <a:xfrm>
              <a:off x="1675423" y="1884444"/>
              <a:ext cx="716932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4800" b="1" dirty="0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PRÁTICA 05</a:t>
              </a:r>
            </a:p>
            <a:p>
              <a:pPr marL="457200" indent="-457200">
                <a:buFont typeface="Wingdings" charset="2"/>
                <a:buChar char="ü"/>
              </a:pPr>
              <a:endParaRPr lang="pt-BR" sz="32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cxnSp>
          <p:nvCxnSpPr>
            <p:cNvPr id="13" name="Conector Reto 8"/>
            <p:cNvCxnSpPr/>
            <p:nvPr/>
          </p:nvCxnSpPr>
          <p:spPr>
            <a:xfrm>
              <a:off x="1816749" y="2751226"/>
              <a:ext cx="3017297" cy="0"/>
            </a:xfrm>
            <a:prstGeom prst="line">
              <a:avLst/>
            </a:prstGeom>
            <a:ln w="1301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125489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Logotipo&#10;&#10;Descrição gerada automaticamente com confiança baixa">
            <a:extLst>
              <a:ext uri="{FF2B5EF4-FFF2-40B4-BE49-F238E27FC236}">
                <a16:creationId xmlns:a16="http://schemas.microsoft.com/office/drawing/2014/main" id="{97268CBB-6365-CDED-FA7F-4CD78AB44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832970" y="2853461"/>
            <a:ext cx="102105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30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Modos de exibição de recursos</a:t>
            </a:r>
            <a:endParaRPr lang="pt-BR" sz="2400" dirty="0">
              <a:solidFill>
                <a:srgbClr val="2A487F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Planilha de recursos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Gráfico de recursos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Uso do recurso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Planejador de equipe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Formulário de recursos</a:t>
            </a:r>
            <a:endParaRPr lang="pt-BR" sz="3000" dirty="0">
              <a:solidFill>
                <a:srgbClr val="2A487F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r>
              <a:rPr lang="pt-BR" sz="30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	</a:t>
            </a:r>
          </a:p>
        </p:txBody>
      </p:sp>
      <p:grpSp>
        <p:nvGrpSpPr>
          <p:cNvPr id="8" name="Grupo 7"/>
          <p:cNvGrpSpPr/>
          <p:nvPr/>
        </p:nvGrpSpPr>
        <p:grpSpPr>
          <a:xfrm>
            <a:off x="832970" y="1453290"/>
            <a:ext cx="10455139" cy="1323439"/>
            <a:chOff x="1675423" y="1884444"/>
            <a:chExt cx="8847632" cy="1323439"/>
          </a:xfrm>
        </p:grpSpPr>
        <p:cxnSp>
          <p:nvCxnSpPr>
            <p:cNvPr id="11" name="Conector Reto 6"/>
            <p:cNvCxnSpPr/>
            <p:nvPr/>
          </p:nvCxnSpPr>
          <p:spPr>
            <a:xfrm>
              <a:off x="1816749" y="2673525"/>
              <a:ext cx="8706306" cy="0"/>
            </a:xfrm>
            <a:prstGeom prst="line">
              <a:avLst/>
            </a:prstGeom>
            <a:ln w="285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CaixaDeTexto 11"/>
            <p:cNvSpPr txBox="1"/>
            <p:nvPr/>
          </p:nvSpPr>
          <p:spPr>
            <a:xfrm>
              <a:off x="1675423" y="1884444"/>
              <a:ext cx="716932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4800" b="1" dirty="0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PRÁTICA 06</a:t>
              </a:r>
            </a:p>
            <a:p>
              <a:pPr marL="457200" indent="-457200">
                <a:buFont typeface="Wingdings" charset="2"/>
                <a:buChar char="ü"/>
              </a:pPr>
              <a:endParaRPr lang="pt-BR" sz="32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cxnSp>
          <p:nvCxnSpPr>
            <p:cNvPr id="13" name="Conector Reto 8"/>
            <p:cNvCxnSpPr/>
            <p:nvPr/>
          </p:nvCxnSpPr>
          <p:spPr>
            <a:xfrm>
              <a:off x="1816749" y="2751226"/>
              <a:ext cx="3017297" cy="0"/>
            </a:xfrm>
            <a:prstGeom prst="line">
              <a:avLst/>
            </a:prstGeom>
            <a:ln w="1301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1445860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Logotipo&#10;&#10;Descrição gerada automaticamente com confiança baixa">
            <a:extLst>
              <a:ext uri="{FF2B5EF4-FFF2-40B4-BE49-F238E27FC236}">
                <a16:creationId xmlns:a16="http://schemas.microsoft.com/office/drawing/2014/main" id="{C8B49619-3770-C964-DCEC-8A6AC85B2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40" y="1907823"/>
            <a:ext cx="8717279" cy="429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351" y="2250260"/>
            <a:ext cx="523875" cy="52387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351" y="3270991"/>
            <a:ext cx="523875" cy="523875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700" y="3284103"/>
            <a:ext cx="523875" cy="523875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49" y="3308504"/>
            <a:ext cx="523875" cy="523875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432" y="3306681"/>
            <a:ext cx="523875" cy="523875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015" y="3317970"/>
            <a:ext cx="523875" cy="523875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133" y="3317970"/>
            <a:ext cx="523875" cy="523875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1119613F-28AB-8BA0-5FF6-54FF0B9BAA79}"/>
              </a:ext>
            </a:extLst>
          </p:cNvPr>
          <p:cNvSpPr txBox="1"/>
          <p:nvPr/>
        </p:nvSpPr>
        <p:spPr>
          <a:xfrm>
            <a:off x="4087906" y="348281"/>
            <a:ext cx="6550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Gerenciamento de Projetos </a:t>
            </a:r>
          </a:p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utilizando MS Project</a:t>
            </a:r>
          </a:p>
        </p:txBody>
      </p:sp>
    </p:spTree>
    <p:extLst>
      <p:ext uri="{BB962C8B-B14F-4D97-AF65-F5344CB8AC3E}">
        <p14:creationId xmlns:p14="http://schemas.microsoft.com/office/powerpoint/2010/main" val="341114013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Logotipo&#10;&#10;Descrição gerada automaticamente com confiança baixa">
            <a:extLst>
              <a:ext uri="{FF2B5EF4-FFF2-40B4-BE49-F238E27FC236}">
                <a16:creationId xmlns:a16="http://schemas.microsoft.com/office/drawing/2014/main" id="{0A39ED15-CBA8-FBBA-BECA-40F9A87F3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1675423" y="1784692"/>
            <a:ext cx="8847632" cy="1323439"/>
            <a:chOff x="1675423" y="1884444"/>
            <a:chExt cx="8847632" cy="1323439"/>
          </a:xfrm>
        </p:grpSpPr>
        <p:cxnSp>
          <p:nvCxnSpPr>
            <p:cNvPr id="7" name="Conector Reto 6"/>
            <p:cNvCxnSpPr/>
            <p:nvPr/>
          </p:nvCxnSpPr>
          <p:spPr>
            <a:xfrm>
              <a:off x="1816749" y="2673525"/>
              <a:ext cx="8706306" cy="0"/>
            </a:xfrm>
            <a:prstGeom prst="line">
              <a:avLst/>
            </a:prstGeom>
            <a:ln w="285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CaixaDeTexto 9"/>
            <p:cNvSpPr txBox="1"/>
            <p:nvPr/>
          </p:nvSpPr>
          <p:spPr>
            <a:xfrm>
              <a:off x="1675423" y="1884444"/>
              <a:ext cx="809877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4800" b="1" dirty="0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Término do Dia 1</a:t>
              </a:r>
            </a:p>
            <a:p>
              <a:pPr marL="457200" indent="-457200">
                <a:buFont typeface="Wingdings" charset="2"/>
                <a:buChar char="ü"/>
              </a:pPr>
              <a:endParaRPr lang="pt-BR" sz="32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cxnSp>
          <p:nvCxnSpPr>
            <p:cNvPr id="9" name="Conector Reto 8"/>
            <p:cNvCxnSpPr/>
            <p:nvPr/>
          </p:nvCxnSpPr>
          <p:spPr>
            <a:xfrm>
              <a:off x="1816749" y="2751226"/>
              <a:ext cx="3017297" cy="0"/>
            </a:xfrm>
            <a:prstGeom prst="line">
              <a:avLst/>
            </a:prstGeom>
            <a:ln w="1301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7834752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Logotipo&#10;&#10;Descrição gerada automaticamente com confiança baixa">
            <a:extLst>
              <a:ext uri="{FF2B5EF4-FFF2-40B4-BE49-F238E27FC236}">
                <a16:creationId xmlns:a16="http://schemas.microsoft.com/office/drawing/2014/main" id="{E9958619-11E8-D6A4-33E2-0EC740E21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cxnSp>
        <p:nvCxnSpPr>
          <p:cNvPr id="7" name="Conector Reto 6"/>
          <p:cNvCxnSpPr/>
          <p:nvPr/>
        </p:nvCxnSpPr>
        <p:spPr>
          <a:xfrm>
            <a:off x="1637844" y="3349386"/>
            <a:ext cx="8706306" cy="0"/>
          </a:xfrm>
          <a:prstGeom prst="line">
            <a:avLst/>
          </a:prstGeom>
          <a:ln w="28575">
            <a:solidFill>
              <a:srgbClr val="1E36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1637844" y="1890706"/>
            <a:ext cx="10210547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2A487F"/>
                </a:solidFill>
                <a:latin typeface="Century Gothic" charset="0"/>
              </a:rPr>
              <a:t>GERENCIAMENTO DE PROJETOS</a:t>
            </a:r>
          </a:p>
          <a:p>
            <a:r>
              <a:rPr lang="pt-BR" sz="3200" dirty="0">
                <a:solidFill>
                  <a:srgbClr val="2A487F"/>
                </a:solidFill>
                <a:latin typeface="Century Gothic" charset="0"/>
              </a:rPr>
              <a:t>UTILIZANDO</a:t>
            </a:r>
            <a:r>
              <a:rPr lang="pt-BR" sz="48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pt-BR" sz="48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MS Project</a:t>
            </a:r>
          </a:p>
        </p:txBody>
      </p:sp>
      <p:cxnSp>
        <p:nvCxnSpPr>
          <p:cNvPr id="9" name="Conector Reto 8"/>
          <p:cNvCxnSpPr/>
          <p:nvPr/>
        </p:nvCxnSpPr>
        <p:spPr>
          <a:xfrm>
            <a:off x="1637844" y="3414984"/>
            <a:ext cx="3017297" cy="0"/>
          </a:xfrm>
          <a:prstGeom prst="line">
            <a:avLst/>
          </a:prstGeom>
          <a:ln w="130175">
            <a:solidFill>
              <a:srgbClr val="1E36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250130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Logotipo&#10;&#10;Descrição gerada automaticamente com confiança baixa">
            <a:extLst>
              <a:ext uri="{FF2B5EF4-FFF2-40B4-BE49-F238E27FC236}">
                <a16:creationId xmlns:a16="http://schemas.microsoft.com/office/drawing/2014/main" id="{B4A06B25-7D48-74AE-B0AB-871C41C36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2510444" y="2826327"/>
            <a:ext cx="214468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21"/>
          <a:stretch/>
        </p:blipFill>
        <p:spPr>
          <a:xfrm>
            <a:off x="15497" y="4610100"/>
            <a:ext cx="12163279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44075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Logotipo&#10;&#10;Descrição gerada automaticamente com confiança baixa">
            <a:extLst>
              <a:ext uri="{FF2B5EF4-FFF2-40B4-BE49-F238E27FC236}">
                <a16:creationId xmlns:a16="http://schemas.microsoft.com/office/drawing/2014/main" id="{07A6FA0A-F772-0D7E-A517-89DAC1569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65" y="2065867"/>
            <a:ext cx="8627239" cy="4220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771" y="2373525"/>
            <a:ext cx="523875" cy="52387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90" y="3477624"/>
            <a:ext cx="523875" cy="523875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690" y="3429889"/>
            <a:ext cx="523875" cy="523875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7705150" y="3247553"/>
            <a:ext cx="1244671" cy="672501"/>
          </a:xfrm>
          <a:prstGeom prst="rect">
            <a:avLst/>
          </a:prstGeom>
          <a:noFill/>
          <a:ln w="60325" cmpd="sng"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862" y="3429889"/>
            <a:ext cx="523875" cy="523875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434" y="3477623"/>
            <a:ext cx="523875" cy="523875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57341"/>
            <a:ext cx="523875" cy="523875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402" y="3446411"/>
            <a:ext cx="523875" cy="523875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C13D5187-E45B-C98A-BAFE-AD327F9747F6}"/>
              </a:ext>
            </a:extLst>
          </p:cNvPr>
          <p:cNvSpPr txBox="1"/>
          <p:nvPr/>
        </p:nvSpPr>
        <p:spPr>
          <a:xfrm>
            <a:off x="4087906" y="348281"/>
            <a:ext cx="6550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Gerenciamento de Projetos </a:t>
            </a:r>
          </a:p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utilizando MS Project</a:t>
            </a:r>
          </a:p>
        </p:txBody>
      </p:sp>
    </p:spTree>
    <p:extLst>
      <p:ext uri="{BB962C8B-B14F-4D97-AF65-F5344CB8AC3E}">
        <p14:creationId xmlns:p14="http://schemas.microsoft.com/office/powerpoint/2010/main" val="117363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Logotipo&#10;&#10;Descrição gerada automaticamente com confiança baixa">
            <a:extLst>
              <a:ext uri="{FF2B5EF4-FFF2-40B4-BE49-F238E27FC236}">
                <a16:creationId xmlns:a16="http://schemas.microsoft.com/office/drawing/2014/main" id="{06E21EDD-0A0E-7868-D61A-BE6A978FB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527647" y="3537405"/>
            <a:ext cx="8017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Compressão de Cronograma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3893968" y="786046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Desenvolver o Cronograma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522386" y="1860949"/>
            <a:ext cx="1033085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Nivelamento de Recursos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539475" y="4399238"/>
            <a:ext cx="8017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Avaliação de interferências e concentração de esforços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522386" y="5423995"/>
            <a:ext cx="8017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Salvar Linha de Base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522387" y="2696547"/>
            <a:ext cx="8017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Caminho Crítico</a:t>
            </a:r>
          </a:p>
        </p:txBody>
      </p:sp>
    </p:spTree>
    <p:extLst>
      <p:ext uri="{BB962C8B-B14F-4D97-AF65-F5344CB8AC3E}">
        <p14:creationId xmlns:p14="http://schemas.microsoft.com/office/powerpoint/2010/main" val="31495084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 descr="Logotipo&#10;&#10;Descrição gerada automaticamente com confiança baixa">
            <a:extLst>
              <a:ext uri="{FF2B5EF4-FFF2-40B4-BE49-F238E27FC236}">
                <a16:creationId xmlns:a16="http://schemas.microsoft.com/office/drawing/2014/main" id="{71761703-BFA0-E3DB-8EDC-2C20B8F79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527647" y="3216420"/>
            <a:ext cx="8017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Troca de escala de trabalho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103220" y="824837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Nivelamento de Recursos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522386" y="2485924"/>
            <a:ext cx="1033085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Substituição de recursos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522387" y="3999460"/>
            <a:ext cx="8017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Trabalho em hora extra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517127" y="4814032"/>
            <a:ext cx="8017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Nivelamento de recursos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527633" y="5581306"/>
            <a:ext cx="8017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Depende da estratégia adotada no projeto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527647" y="1795446"/>
            <a:ext cx="1033085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Identificando </a:t>
            </a:r>
            <a:r>
              <a:rPr lang="pt-BR" sz="2600" dirty="0" err="1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Superalocação</a:t>
            </a: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 de Recursos</a:t>
            </a:r>
          </a:p>
        </p:txBody>
      </p:sp>
    </p:spTree>
    <p:extLst>
      <p:ext uri="{BB962C8B-B14F-4D97-AF65-F5344CB8AC3E}">
        <p14:creationId xmlns:p14="http://schemas.microsoft.com/office/powerpoint/2010/main" val="403899838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Logotipo&#10;&#10;Descrição gerada automaticamente com confiança baixa">
            <a:extLst>
              <a:ext uri="{FF2B5EF4-FFF2-40B4-BE49-F238E27FC236}">
                <a16:creationId xmlns:a16="http://schemas.microsoft.com/office/drawing/2014/main" id="{5872A21A-905A-0CCE-9BC2-8550B90FD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527647" y="3223749"/>
            <a:ext cx="8017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Atividades sem folga no Cronograma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326167" y="911847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Caminho Crítico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510444" y="2597727"/>
            <a:ext cx="214468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413347" y="2249344"/>
            <a:ext cx="592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endParaRPr lang="pt-BR" sz="32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522386" y="2177933"/>
            <a:ext cx="1033085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Sequência de atividades que determina o prazo do projeto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539475" y="4274774"/>
            <a:ext cx="8017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Maior risco e oportunidade</a:t>
            </a:r>
          </a:p>
        </p:txBody>
      </p:sp>
    </p:spTree>
    <p:extLst>
      <p:ext uri="{BB962C8B-B14F-4D97-AF65-F5344CB8AC3E}">
        <p14:creationId xmlns:p14="http://schemas.microsoft.com/office/powerpoint/2010/main" val="39116028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 descr="Logotipo&#10;&#10;Descrição gerada automaticamente com confiança baixa">
            <a:extLst>
              <a:ext uri="{FF2B5EF4-FFF2-40B4-BE49-F238E27FC236}">
                <a16:creationId xmlns:a16="http://schemas.microsoft.com/office/drawing/2014/main" id="{2A1991FA-A3A4-51B0-432D-01604A295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527647" y="3979207"/>
            <a:ext cx="44227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Paralelismo = </a:t>
            </a:r>
            <a:r>
              <a:rPr lang="pt-BR" sz="2600" dirty="0" err="1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Fasttrack</a:t>
            </a:r>
            <a:endParaRPr lang="pt-BR" sz="2600" dirty="0">
              <a:solidFill>
                <a:srgbClr val="2A487F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3845037" y="920046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Compressão de Cronograma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510444" y="2597727"/>
            <a:ext cx="214468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5253361" y="1970387"/>
            <a:ext cx="592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     Risco         Custo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522386" y="2016554"/>
            <a:ext cx="47309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Compressão = </a:t>
            </a:r>
            <a:r>
              <a:rPr lang="pt-BR" sz="2600" dirty="0" err="1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Crashing</a:t>
            </a: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</a:p>
        </p:txBody>
      </p:sp>
      <p:sp>
        <p:nvSpPr>
          <p:cNvPr id="2" name="Seta para cima 1"/>
          <p:cNvSpPr/>
          <p:nvPr/>
        </p:nvSpPr>
        <p:spPr>
          <a:xfrm>
            <a:off x="5454869" y="1995047"/>
            <a:ext cx="315310" cy="49244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Seta para cima 12"/>
          <p:cNvSpPr/>
          <p:nvPr/>
        </p:nvSpPr>
        <p:spPr>
          <a:xfrm>
            <a:off x="7546427" y="1984133"/>
            <a:ext cx="315310" cy="49244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5253361" y="3933040"/>
            <a:ext cx="592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     Risco         Retrabalho</a:t>
            </a:r>
          </a:p>
        </p:txBody>
      </p:sp>
      <p:sp>
        <p:nvSpPr>
          <p:cNvPr id="15" name="Seta para cima 14"/>
          <p:cNvSpPr/>
          <p:nvPr/>
        </p:nvSpPr>
        <p:spPr>
          <a:xfrm>
            <a:off x="5454869" y="3979207"/>
            <a:ext cx="315310" cy="49244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 para cima 16"/>
          <p:cNvSpPr/>
          <p:nvPr/>
        </p:nvSpPr>
        <p:spPr>
          <a:xfrm>
            <a:off x="7546427" y="3968293"/>
            <a:ext cx="315310" cy="49244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50651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Logotipo&#10;&#10;Descrição gerada automaticamente com confiança baixa">
            <a:extLst>
              <a:ext uri="{FF2B5EF4-FFF2-40B4-BE49-F238E27FC236}">
                <a16:creationId xmlns:a16="http://schemas.microsoft.com/office/drawing/2014/main" id="{C028A377-4303-77F1-C986-453DAA9BA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527647" y="3180711"/>
            <a:ext cx="8017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Uso do recurso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957116" y="1057002"/>
            <a:ext cx="10582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Avaliação de interferências e esforços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510444" y="2597727"/>
            <a:ext cx="214468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413347" y="2249344"/>
            <a:ext cx="592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endParaRPr lang="pt-BR" sz="32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522386" y="2281652"/>
            <a:ext cx="1033085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Gráfico de </a:t>
            </a:r>
            <a:r>
              <a:rPr lang="pt-BR" sz="2600" dirty="0" err="1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Gantt</a:t>
            </a:r>
            <a:endParaRPr lang="pt-BR" sz="2600" dirty="0">
              <a:solidFill>
                <a:srgbClr val="2A487F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539475" y="4118846"/>
            <a:ext cx="8017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Avaliação de interferências e concentração de esforços</a:t>
            </a:r>
          </a:p>
        </p:txBody>
      </p:sp>
    </p:spTree>
    <p:extLst>
      <p:ext uri="{BB962C8B-B14F-4D97-AF65-F5344CB8AC3E}">
        <p14:creationId xmlns:p14="http://schemas.microsoft.com/office/powerpoint/2010/main" val="11382568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Logotipo&#10;&#10;Descrição gerada automaticamente com confiança baixa">
            <a:extLst>
              <a:ext uri="{FF2B5EF4-FFF2-40B4-BE49-F238E27FC236}">
                <a16:creationId xmlns:a16="http://schemas.microsoft.com/office/drawing/2014/main" id="{B37CFF81-EC95-E05F-3638-C4A868D2E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527647" y="3212981"/>
            <a:ext cx="8017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Parâmetro para controle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404434" y="755978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Salvar Linha de Base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522386" y="2167165"/>
            <a:ext cx="1033085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Fotografia do Planejamento final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539475" y="4264006"/>
            <a:ext cx="8017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Atender objetivos do projeto</a:t>
            </a:r>
          </a:p>
        </p:txBody>
      </p:sp>
    </p:spTree>
    <p:extLst>
      <p:ext uri="{BB962C8B-B14F-4D97-AF65-F5344CB8AC3E}">
        <p14:creationId xmlns:p14="http://schemas.microsoft.com/office/powerpoint/2010/main" val="291504776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Logotipo&#10;&#10;Descrição gerada automaticamente com confiança baixa">
            <a:extLst>
              <a:ext uri="{FF2B5EF4-FFF2-40B4-BE49-F238E27FC236}">
                <a16:creationId xmlns:a16="http://schemas.microsoft.com/office/drawing/2014/main" id="{C6172E96-1947-D65E-0CA7-F0DB9BE1B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680051" y="2572343"/>
            <a:ext cx="10210547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30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Desenvolver o Cronograma</a:t>
            </a:r>
            <a:endParaRPr lang="pt-BR" sz="2400" dirty="0">
              <a:solidFill>
                <a:srgbClr val="2A487F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Visualizar </a:t>
            </a:r>
            <a:r>
              <a:rPr lang="pt-BR" sz="2400" dirty="0" err="1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superalocação</a:t>
            </a:r>
            <a:endParaRPr lang="pt-BR" sz="2400" dirty="0">
              <a:solidFill>
                <a:srgbClr val="2A487F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Visualizar o Caminho Crítico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Substituir recursos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Trocar escala de trabalho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Definir restrições e prioridade do nivelamento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Nivelar recursos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Comprimir o Cronograma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Resolver interferências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Salvar Linha de Base do Cronograma</a:t>
            </a:r>
          </a:p>
        </p:txBody>
      </p:sp>
      <p:grpSp>
        <p:nvGrpSpPr>
          <p:cNvPr id="8" name="Grupo 7"/>
          <p:cNvGrpSpPr/>
          <p:nvPr/>
        </p:nvGrpSpPr>
        <p:grpSpPr>
          <a:xfrm>
            <a:off x="680051" y="1375589"/>
            <a:ext cx="10455139" cy="1323439"/>
            <a:chOff x="1675423" y="1884444"/>
            <a:chExt cx="8847632" cy="1323439"/>
          </a:xfrm>
        </p:grpSpPr>
        <p:cxnSp>
          <p:nvCxnSpPr>
            <p:cNvPr id="11" name="Conector Reto 6"/>
            <p:cNvCxnSpPr/>
            <p:nvPr/>
          </p:nvCxnSpPr>
          <p:spPr>
            <a:xfrm>
              <a:off x="1816749" y="2673525"/>
              <a:ext cx="8706306" cy="0"/>
            </a:xfrm>
            <a:prstGeom prst="line">
              <a:avLst/>
            </a:prstGeom>
            <a:ln w="285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CaixaDeTexto 11"/>
            <p:cNvSpPr txBox="1"/>
            <p:nvPr/>
          </p:nvSpPr>
          <p:spPr>
            <a:xfrm>
              <a:off x="1675423" y="1884444"/>
              <a:ext cx="716932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4800" b="1" dirty="0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PRÁTICA 07</a:t>
              </a:r>
            </a:p>
            <a:p>
              <a:pPr marL="457200" indent="-457200">
                <a:buFont typeface="Wingdings" charset="2"/>
                <a:buChar char="ü"/>
              </a:pPr>
              <a:endParaRPr lang="pt-BR" sz="32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cxnSp>
          <p:nvCxnSpPr>
            <p:cNvPr id="13" name="Conector Reto 8"/>
            <p:cNvCxnSpPr/>
            <p:nvPr/>
          </p:nvCxnSpPr>
          <p:spPr>
            <a:xfrm>
              <a:off x="1816749" y="2751226"/>
              <a:ext cx="3017297" cy="0"/>
            </a:xfrm>
            <a:prstGeom prst="line">
              <a:avLst/>
            </a:prstGeom>
            <a:ln w="1301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7946353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Logotipo&#10;&#10;Descrição gerada automaticamente com confiança baixa">
            <a:extLst>
              <a:ext uri="{FF2B5EF4-FFF2-40B4-BE49-F238E27FC236}">
                <a16:creationId xmlns:a16="http://schemas.microsoft.com/office/drawing/2014/main" id="{03B10AB0-BC01-FD99-1E3B-5E130B7D9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1675423" y="1784692"/>
            <a:ext cx="8847632" cy="1323439"/>
            <a:chOff x="1675423" y="1884444"/>
            <a:chExt cx="8847632" cy="1323439"/>
          </a:xfrm>
        </p:grpSpPr>
        <p:cxnSp>
          <p:nvCxnSpPr>
            <p:cNvPr id="7" name="Conector Reto 6"/>
            <p:cNvCxnSpPr/>
            <p:nvPr/>
          </p:nvCxnSpPr>
          <p:spPr>
            <a:xfrm>
              <a:off x="1816749" y="2673525"/>
              <a:ext cx="8706306" cy="0"/>
            </a:xfrm>
            <a:prstGeom prst="line">
              <a:avLst/>
            </a:prstGeom>
            <a:ln w="285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CaixaDeTexto 9"/>
            <p:cNvSpPr txBox="1"/>
            <p:nvPr/>
          </p:nvSpPr>
          <p:spPr>
            <a:xfrm>
              <a:off x="1675423" y="1884444"/>
              <a:ext cx="809877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4800" b="1" dirty="0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Intervalo - </a:t>
              </a:r>
              <a:r>
                <a:rPr lang="pt-BR" sz="4800" b="1" dirty="0" err="1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Coffee</a:t>
              </a:r>
              <a:r>
                <a:rPr lang="pt-BR" sz="4800" b="1" dirty="0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-break</a:t>
              </a:r>
            </a:p>
            <a:p>
              <a:pPr marL="457200" indent="-457200">
                <a:buFont typeface="Wingdings" charset="2"/>
                <a:buChar char="ü"/>
              </a:pPr>
              <a:endParaRPr lang="pt-BR" sz="32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cxnSp>
          <p:nvCxnSpPr>
            <p:cNvPr id="9" name="Conector Reto 8"/>
            <p:cNvCxnSpPr/>
            <p:nvPr/>
          </p:nvCxnSpPr>
          <p:spPr>
            <a:xfrm>
              <a:off x="1816749" y="2751226"/>
              <a:ext cx="3017297" cy="0"/>
            </a:xfrm>
            <a:prstGeom prst="line">
              <a:avLst/>
            </a:prstGeom>
            <a:ln w="1301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aixaDeTexto 13"/>
          <p:cNvSpPr txBox="1"/>
          <p:nvPr/>
        </p:nvSpPr>
        <p:spPr>
          <a:xfrm>
            <a:off x="1675423" y="2886558"/>
            <a:ext cx="1021054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30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15 min</a:t>
            </a:r>
          </a:p>
        </p:txBody>
      </p:sp>
    </p:spTree>
    <p:extLst>
      <p:ext uri="{BB962C8B-B14F-4D97-AF65-F5344CB8AC3E}">
        <p14:creationId xmlns:p14="http://schemas.microsoft.com/office/powerpoint/2010/main" val="168919737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Logotipo&#10;&#10;Descrição gerada automaticamente com confiança baixa">
            <a:extLst>
              <a:ext uri="{FF2B5EF4-FFF2-40B4-BE49-F238E27FC236}">
                <a16:creationId xmlns:a16="http://schemas.microsoft.com/office/drawing/2014/main" id="{CDE0502F-B778-3874-C4A4-82B3411DD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68" y="0"/>
            <a:ext cx="12198345" cy="685800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832970" y="3535484"/>
            <a:ext cx="1021054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30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Elaborar e desenvolver o Cronograma</a:t>
            </a:r>
            <a:endParaRPr lang="pt-BR" sz="2400" dirty="0">
              <a:solidFill>
                <a:srgbClr val="2A487F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710673" y="1613796"/>
            <a:ext cx="10455139" cy="1323439"/>
            <a:chOff x="1675423" y="1884444"/>
            <a:chExt cx="8847632" cy="1323439"/>
          </a:xfrm>
        </p:grpSpPr>
        <p:cxnSp>
          <p:nvCxnSpPr>
            <p:cNvPr id="11" name="Conector Reto 6"/>
            <p:cNvCxnSpPr/>
            <p:nvPr/>
          </p:nvCxnSpPr>
          <p:spPr>
            <a:xfrm>
              <a:off x="1816749" y="2673525"/>
              <a:ext cx="8706306" cy="0"/>
            </a:xfrm>
            <a:prstGeom prst="line">
              <a:avLst/>
            </a:prstGeom>
            <a:ln w="285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CaixaDeTexto 11"/>
            <p:cNvSpPr txBox="1"/>
            <p:nvPr/>
          </p:nvSpPr>
          <p:spPr>
            <a:xfrm>
              <a:off x="1675423" y="1884444"/>
              <a:ext cx="716932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4800" b="1" dirty="0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EXERCÍCIO DE FIXAÇÃO</a:t>
              </a:r>
            </a:p>
            <a:p>
              <a:pPr marL="457200" indent="-457200">
                <a:buFont typeface="Wingdings" charset="2"/>
                <a:buChar char="ü"/>
              </a:pPr>
              <a:endParaRPr lang="pt-BR" sz="32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cxnSp>
          <p:nvCxnSpPr>
            <p:cNvPr id="13" name="Conector Reto 8"/>
            <p:cNvCxnSpPr/>
            <p:nvPr/>
          </p:nvCxnSpPr>
          <p:spPr>
            <a:xfrm>
              <a:off x="1816749" y="2751226"/>
              <a:ext cx="3017297" cy="0"/>
            </a:xfrm>
            <a:prstGeom prst="line">
              <a:avLst/>
            </a:prstGeom>
            <a:ln w="1301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2295661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Logotipo&#10;&#10;Descrição gerada automaticamente com confiança baixa">
            <a:extLst>
              <a:ext uri="{FF2B5EF4-FFF2-40B4-BE49-F238E27FC236}">
                <a16:creationId xmlns:a16="http://schemas.microsoft.com/office/drawing/2014/main" id="{ED5F6529-897A-D339-8C03-80C95E69F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1675423" y="1784692"/>
            <a:ext cx="8847632" cy="1323439"/>
            <a:chOff x="1675423" y="1884444"/>
            <a:chExt cx="8847632" cy="1323439"/>
          </a:xfrm>
        </p:grpSpPr>
        <p:cxnSp>
          <p:nvCxnSpPr>
            <p:cNvPr id="7" name="Conector Reto 6"/>
            <p:cNvCxnSpPr/>
            <p:nvPr/>
          </p:nvCxnSpPr>
          <p:spPr>
            <a:xfrm>
              <a:off x="1816749" y="2673525"/>
              <a:ext cx="8706306" cy="0"/>
            </a:xfrm>
            <a:prstGeom prst="line">
              <a:avLst/>
            </a:prstGeom>
            <a:ln w="285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CaixaDeTexto 9"/>
            <p:cNvSpPr txBox="1"/>
            <p:nvPr/>
          </p:nvSpPr>
          <p:spPr>
            <a:xfrm>
              <a:off x="1675423" y="1884444"/>
              <a:ext cx="716932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4800" b="1" dirty="0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Intervalo - Almoço</a:t>
              </a:r>
            </a:p>
            <a:p>
              <a:pPr marL="457200" indent="-457200">
                <a:buFont typeface="Wingdings" charset="2"/>
                <a:buChar char="ü"/>
              </a:pPr>
              <a:endParaRPr lang="pt-BR" sz="32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cxnSp>
          <p:nvCxnSpPr>
            <p:cNvPr id="9" name="Conector Reto 8"/>
            <p:cNvCxnSpPr/>
            <p:nvPr/>
          </p:nvCxnSpPr>
          <p:spPr>
            <a:xfrm>
              <a:off x="1816749" y="2751226"/>
              <a:ext cx="3017297" cy="0"/>
            </a:xfrm>
            <a:prstGeom prst="line">
              <a:avLst/>
            </a:prstGeom>
            <a:ln w="1301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aixaDeTexto 13"/>
          <p:cNvSpPr txBox="1"/>
          <p:nvPr/>
        </p:nvSpPr>
        <p:spPr>
          <a:xfrm>
            <a:off x="1675423" y="2886558"/>
            <a:ext cx="10210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30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12h às 13h</a:t>
            </a:r>
          </a:p>
          <a:p>
            <a:endParaRPr lang="pt-BR" sz="3000" dirty="0">
              <a:solidFill>
                <a:srgbClr val="2A487F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0270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Logotipo&#10;&#10;Descrição gerada automaticamente com confiança baixa">
            <a:extLst>
              <a:ext uri="{FF2B5EF4-FFF2-40B4-BE49-F238E27FC236}">
                <a16:creationId xmlns:a16="http://schemas.microsoft.com/office/drawing/2014/main" id="{79626E59-2084-DD36-24D9-08A41A5DF8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65" y="1956578"/>
            <a:ext cx="8830168" cy="4113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579" y="2252016"/>
            <a:ext cx="523875" cy="52387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61" y="3273301"/>
            <a:ext cx="523875" cy="523875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295" y="3262603"/>
            <a:ext cx="523875" cy="523875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463" y="3273301"/>
            <a:ext cx="523875" cy="523875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418" y="3281328"/>
            <a:ext cx="523875" cy="523875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586" y="3295312"/>
            <a:ext cx="523875" cy="523875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357" y="3281328"/>
            <a:ext cx="523875" cy="523875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860" y="3243352"/>
            <a:ext cx="523875" cy="523875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5EE93524-B8D5-90E7-4A6A-6942150AF9DA}"/>
              </a:ext>
            </a:extLst>
          </p:cNvPr>
          <p:cNvSpPr txBox="1"/>
          <p:nvPr/>
        </p:nvSpPr>
        <p:spPr>
          <a:xfrm>
            <a:off x="4087906" y="348281"/>
            <a:ext cx="6550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Gerenciamento de Projetos </a:t>
            </a:r>
          </a:p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utilizando MS Project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3515CEB3-BFB9-AF93-E264-FC7E660CC3E9}"/>
              </a:ext>
            </a:extLst>
          </p:cNvPr>
          <p:cNvSpPr/>
          <p:nvPr/>
        </p:nvSpPr>
        <p:spPr>
          <a:xfrm>
            <a:off x="4281544" y="4059295"/>
            <a:ext cx="1330137" cy="889223"/>
          </a:xfrm>
          <a:prstGeom prst="rect">
            <a:avLst/>
          </a:prstGeom>
          <a:noFill/>
          <a:ln w="60325" cmpd="sng"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7998A4E3-7E05-F727-277D-06619F63B31F}"/>
              </a:ext>
            </a:extLst>
          </p:cNvPr>
          <p:cNvSpPr/>
          <p:nvPr/>
        </p:nvSpPr>
        <p:spPr>
          <a:xfrm>
            <a:off x="5913162" y="4066226"/>
            <a:ext cx="1330137" cy="889223"/>
          </a:xfrm>
          <a:prstGeom prst="rect">
            <a:avLst/>
          </a:prstGeom>
          <a:noFill/>
          <a:ln w="60325" cmpd="sng"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35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Logotipo&#10;&#10;Descrição gerada automaticamente com confiança baixa">
            <a:extLst>
              <a:ext uri="{FF2B5EF4-FFF2-40B4-BE49-F238E27FC236}">
                <a16:creationId xmlns:a16="http://schemas.microsoft.com/office/drawing/2014/main" id="{B3B579DE-64F8-1DF4-FFCB-C49733BD8F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3287101" y="1021042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Monitoramento e Controle de Projetos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522386" y="2419993"/>
            <a:ext cx="1033085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Acompanhamento das atividades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522386" y="3500394"/>
            <a:ext cx="8017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Analisar desempenho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7B78AF2-B898-3CCF-8076-3410633218AF}"/>
              </a:ext>
            </a:extLst>
          </p:cNvPr>
          <p:cNvSpPr txBox="1"/>
          <p:nvPr/>
        </p:nvSpPr>
        <p:spPr>
          <a:xfrm>
            <a:off x="522386" y="4677622"/>
            <a:ext cx="8017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Propõe e implementa Planos de Ação</a:t>
            </a:r>
          </a:p>
        </p:txBody>
      </p:sp>
    </p:spTree>
    <p:extLst>
      <p:ext uri="{BB962C8B-B14F-4D97-AF65-F5344CB8AC3E}">
        <p14:creationId xmlns:p14="http://schemas.microsoft.com/office/powerpoint/2010/main" val="91532165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Logotipo&#10;&#10;Descrição gerada automaticamente com confiança baixa">
            <a:extLst>
              <a:ext uri="{FF2B5EF4-FFF2-40B4-BE49-F238E27FC236}">
                <a16:creationId xmlns:a16="http://schemas.microsoft.com/office/drawing/2014/main" id="{9DD65A05-C4A9-BE34-2C18-A088DC333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527647" y="2262757"/>
            <a:ext cx="8017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Programação de Atividades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3479276" y="1092656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Acompanhamento das atividades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413347" y="2249344"/>
            <a:ext cx="592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endParaRPr lang="pt-BR" sz="32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522386" y="3045758"/>
            <a:ext cx="8017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Acompanhamento em campo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532907" y="3860611"/>
            <a:ext cx="8017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Inserir avanços realizados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527647" y="4612119"/>
            <a:ext cx="8017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Atualizar o Cronograma</a:t>
            </a:r>
          </a:p>
        </p:txBody>
      </p:sp>
    </p:spTree>
    <p:extLst>
      <p:ext uri="{BB962C8B-B14F-4D97-AF65-F5344CB8AC3E}">
        <p14:creationId xmlns:p14="http://schemas.microsoft.com/office/powerpoint/2010/main" val="302064118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Logotipo&#10;&#10;Descrição gerada automaticamente com confiança baixa">
            <a:extLst>
              <a:ext uri="{FF2B5EF4-FFF2-40B4-BE49-F238E27FC236}">
                <a16:creationId xmlns:a16="http://schemas.microsoft.com/office/drawing/2014/main" id="{53050160-8DCC-C521-3843-3F6AA441F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832970" y="2989158"/>
            <a:ext cx="1021054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30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Acompanhamento das atividades</a:t>
            </a:r>
            <a:endParaRPr lang="pt-BR" sz="2400" dirty="0">
              <a:solidFill>
                <a:srgbClr val="2A487F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Emitir Programação de Atividades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Inserir Avanços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Atualizar o Cronograma</a:t>
            </a:r>
          </a:p>
        </p:txBody>
      </p:sp>
      <p:grpSp>
        <p:nvGrpSpPr>
          <p:cNvPr id="8" name="Grupo 7"/>
          <p:cNvGrpSpPr/>
          <p:nvPr/>
        </p:nvGrpSpPr>
        <p:grpSpPr>
          <a:xfrm>
            <a:off x="832970" y="1611399"/>
            <a:ext cx="10455139" cy="1323439"/>
            <a:chOff x="1675423" y="1884444"/>
            <a:chExt cx="8847632" cy="1323439"/>
          </a:xfrm>
        </p:grpSpPr>
        <p:cxnSp>
          <p:nvCxnSpPr>
            <p:cNvPr id="11" name="Conector Reto 6"/>
            <p:cNvCxnSpPr/>
            <p:nvPr/>
          </p:nvCxnSpPr>
          <p:spPr>
            <a:xfrm>
              <a:off x="1816749" y="2673525"/>
              <a:ext cx="8706306" cy="0"/>
            </a:xfrm>
            <a:prstGeom prst="line">
              <a:avLst/>
            </a:prstGeom>
            <a:ln w="285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CaixaDeTexto 11"/>
            <p:cNvSpPr txBox="1"/>
            <p:nvPr/>
          </p:nvSpPr>
          <p:spPr>
            <a:xfrm>
              <a:off x="1675423" y="1884444"/>
              <a:ext cx="716932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4800" b="1" dirty="0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PRÁTICA 08</a:t>
              </a:r>
            </a:p>
            <a:p>
              <a:pPr marL="457200" indent="-457200">
                <a:buFont typeface="Wingdings" charset="2"/>
                <a:buChar char="ü"/>
              </a:pPr>
              <a:endParaRPr lang="pt-BR" sz="32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cxnSp>
          <p:nvCxnSpPr>
            <p:cNvPr id="13" name="Conector Reto 8"/>
            <p:cNvCxnSpPr/>
            <p:nvPr/>
          </p:nvCxnSpPr>
          <p:spPr>
            <a:xfrm>
              <a:off x="1816749" y="2751226"/>
              <a:ext cx="3017297" cy="0"/>
            </a:xfrm>
            <a:prstGeom prst="line">
              <a:avLst/>
            </a:prstGeom>
            <a:ln w="1301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1713793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Logotipo&#10;&#10;Descrição gerada automaticamente com confiança baixa">
            <a:extLst>
              <a:ext uri="{FF2B5EF4-FFF2-40B4-BE49-F238E27FC236}">
                <a16:creationId xmlns:a16="http://schemas.microsoft.com/office/drawing/2014/main" id="{45268A43-5914-1396-0F37-5941AB31F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1675423" y="1784692"/>
            <a:ext cx="8847632" cy="1323439"/>
            <a:chOff x="1675423" y="1884444"/>
            <a:chExt cx="8847632" cy="1323439"/>
          </a:xfrm>
        </p:grpSpPr>
        <p:cxnSp>
          <p:nvCxnSpPr>
            <p:cNvPr id="7" name="Conector Reto 6"/>
            <p:cNvCxnSpPr/>
            <p:nvPr/>
          </p:nvCxnSpPr>
          <p:spPr>
            <a:xfrm>
              <a:off x="1816749" y="2673525"/>
              <a:ext cx="8706306" cy="0"/>
            </a:xfrm>
            <a:prstGeom prst="line">
              <a:avLst/>
            </a:prstGeom>
            <a:ln w="285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CaixaDeTexto 9"/>
            <p:cNvSpPr txBox="1"/>
            <p:nvPr/>
          </p:nvSpPr>
          <p:spPr>
            <a:xfrm>
              <a:off x="1675423" y="1884444"/>
              <a:ext cx="809877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4800" b="1" dirty="0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Intervalo - </a:t>
              </a:r>
              <a:r>
                <a:rPr lang="pt-BR" sz="4800" b="1" dirty="0" err="1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Coffee</a:t>
              </a:r>
              <a:r>
                <a:rPr lang="pt-BR" sz="4800" b="1" dirty="0">
                  <a:solidFill>
                    <a:srgbClr val="2A487F"/>
                  </a:solidFill>
                  <a:latin typeface="Century Gothic" charset="0"/>
                  <a:ea typeface="Century Gothic" charset="0"/>
                  <a:cs typeface="Century Gothic" charset="0"/>
                </a:rPr>
                <a:t>-break</a:t>
              </a:r>
            </a:p>
            <a:p>
              <a:pPr marL="457200" indent="-457200">
                <a:buFont typeface="Wingdings" charset="2"/>
                <a:buChar char="ü"/>
              </a:pPr>
              <a:endParaRPr lang="pt-BR" sz="32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cxnSp>
          <p:nvCxnSpPr>
            <p:cNvPr id="9" name="Conector Reto 8"/>
            <p:cNvCxnSpPr/>
            <p:nvPr/>
          </p:nvCxnSpPr>
          <p:spPr>
            <a:xfrm>
              <a:off x="1816749" y="2751226"/>
              <a:ext cx="3017297" cy="0"/>
            </a:xfrm>
            <a:prstGeom prst="line">
              <a:avLst/>
            </a:prstGeom>
            <a:ln w="130175">
              <a:solidFill>
                <a:srgbClr val="1E3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aixaDeTexto 13"/>
          <p:cNvSpPr txBox="1"/>
          <p:nvPr/>
        </p:nvSpPr>
        <p:spPr>
          <a:xfrm>
            <a:off x="1675423" y="2886558"/>
            <a:ext cx="1021054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30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15 min</a:t>
            </a:r>
          </a:p>
        </p:txBody>
      </p:sp>
    </p:spTree>
    <p:extLst>
      <p:ext uri="{BB962C8B-B14F-4D97-AF65-F5344CB8AC3E}">
        <p14:creationId xmlns:p14="http://schemas.microsoft.com/office/powerpoint/2010/main" val="168797768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 descr="Logotipo&#10;&#10;Descrição gerada automaticamente com confiança baixa">
            <a:extLst>
              <a:ext uri="{FF2B5EF4-FFF2-40B4-BE49-F238E27FC236}">
                <a16:creationId xmlns:a16="http://schemas.microsoft.com/office/drawing/2014/main" id="{A5D5FA50-4B22-FB63-D642-6CBD40B55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527647" y="3118389"/>
            <a:ext cx="8017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Fórmulas e Sinalizadores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3582785" y="1104628"/>
            <a:ext cx="9325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Analisar Desempenho do Projeto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510444" y="2597727"/>
            <a:ext cx="214468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413347" y="2249344"/>
            <a:ext cx="592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endParaRPr lang="pt-BR" sz="32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522386" y="2167169"/>
            <a:ext cx="1033085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Previsto x Realizado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522386" y="4090582"/>
            <a:ext cx="8017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Relatórios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543413" y="4983954"/>
            <a:ext cx="8017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pt-BR" sz="2600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Curva S</a:t>
            </a:r>
          </a:p>
        </p:txBody>
      </p:sp>
    </p:spTree>
    <p:extLst>
      <p:ext uri="{BB962C8B-B14F-4D97-AF65-F5344CB8AC3E}">
        <p14:creationId xmlns:p14="http://schemas.microsoft.com/office/powerpoint/2010/main" val="365045419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Logotipo&#10;&#10;Descrição gerada automaticamente com confiança baixa">
            <a:extLst>
              <a:ext uri="{FF2B5EF4-FFF2-40B4-BE49-F238E27FC236}">
                <a16:creationId xmlns:a16="http://schemas.microsoft.com/office/drawing/2014/main" id="{FFB0E7A4-255F-C6B5-8154-9BC0D0548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32" y="1934000"/>
            <a:ext cx="8755892" cy="438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225" y="2390931"/>
            <a:ext cx="523875" cy="52387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3" y="3401577"/>
            <a:ext cx="523875" cy="523875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529" y="3401576"/>
            <a:ext cx="523875" cy="523875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02" y="3401575"/>
            <a:ext cx="523875" cy="523875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727" y="3389756"/>
            <a:ext cx="523875" cy="523875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584" y="3421679"/>
            <a:ext cx="523875" cy="523875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441" y="3401577"/>
            <a:ext cx="523875" cy="523875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919" y="3396198"/>
            <a:ext cx="523875" cy="523875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804" y="4590221"/>
            <a:ext cx="523875" cy="523875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150AEF8A-DFAC-92A5-0282-26E681E006F8}"/>
              </a:ext>
            </a:extLst>
          </p:cNvPr>
          <p:cNvSpPr txBox="1"/>
          <p:nvPr/>
        </p:nvSpPr>
        <p:spPr>
          <a:xfrm>
            <a:off x="4087906" y="348281"/>
            <a:ext cx="6550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Gerenciamento de Projetos </a:t>
            </a:r>
          </a:p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utilizando MS Project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BBE5B512-0A38-793F-DA2E-231EA75736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759" y="4574712"/>
            <a:ext cx="523875" cy="523875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8E75FA12-533E-F56D-939B-9BC6A223445C}"/>
              </a:ext>
            </a:extLst>
          </p:cNvPr>
          <p:cNvSpPr/>
          <p:nvPr/>
        </p:nvSpPr>
        <p:spPr>
          <a:xfrm>
            <a:off x="4212979" y="5451702"/>
            <a:ext cx="1471139" cy="816285"/>
          </a:xfrm>
          <a:prstGeom prst="rect">
            <a:avLst/>
          </a:prstGeom>
          <a:noFill/>
          <a:ln w="60325" cmpd="sng"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7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Logotipo&#10;&#10;Descrição gerada automaticamente com confiança baixa">
            <a:extLst>
              <a:ext uri="{FF2B5EF4-FFF2-40B4-BE49-F238E27FC236}">
                <a16:creationId xmlns:a16="http://schemas.microsoft.com/office/drawing/2014/main" id="{FFB0E7A4-255F-C6B5-8154-9BC0D0548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32" y="1934000"/>
            <a:ext cx="8755892" cy="438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225" y="2390931"/>
            <a:ext cx="523875" cy="52387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3" y="3401577"/>
            <a:ext cx="523875" cy="523875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529" y="3401576"/>
            <a:ext cx="523875" cy="523875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02" y="3401575"/>
            <a:ext cx="523875" cy="523875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727" y="3389756"/>
            <a:ext cx="523875" cy="523875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584" y="3421679"/>
            <a:ext cx="523875" cy="523875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441" y="3401577"/>
            <a:ext cx="523875" cy="523875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919" y="3396198"/>
            <a:ext cx="523875" cy="523875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804" y="4590221"/>
            <a:ext cx="523875" cy="523875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150AEF8A-DFAC-92A5-0282-26E681E006F8}"/>
              </a:ext>
            </a:extLst>
          </p:cNvPr>
          <p:cNvSpPr txBox="1"/>
          <p:nvPr/>
        </p:nvSpPr>
        <p:spPr>
          <a:xfrm>
            <a:off x="4087906" y="348281"/>
            <a:ext cx="6550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Gerenciamento de Projetos </a:t>
            </a:r>
          </a:p>
          <a:p>
            <a:r>
              <a:rPr lang="pt-BR" sz="36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utilizando MS Project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BBE5B512-0A38-793F-DA2E-231EA75736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759" y="4574712"/>
            <a:ext cx="523875" cy="523875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3382ED88-3F06-EA4A-D309-60AA403802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759" y="5759668"/>
            <a:ext cx="52387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14407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Logotipo&#10;&#10;Descrição gerada automaticamente com confiança baixa">
            <a:extLst>
              <a:ext uri="{FF2B5EF4-FFF2-40B4-BE49-F238E27FC236}">
                <a16:creationId xmlns:a16="http://schemas.microsoft.com/office/drawing/2014/main" id="{EB0DEA4F-BA18-0B02-91C6-C1F40DBC0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45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596" y="7678431"/>
            <a:ext cx="6460827" cy="1503646"/>
          </a:xfrm>
          <a:prstGeom prst="rect">
            <a:avLst/>
          </a:prstGeom>
        </p:spPr>
      </p:pic>
      <p:cxnSp>
        <p:nvCxnSpPr>
          <p:cNvPr id="7" name="Conector Reto 6"/>
          <p:cNvCxnSpPr/>
          <p:nvPr/>
        </p:nvCxnSpPr>
        <p:spPr>
          <a:xfrm>
            <a:off x="1637844" y="3349386"/>
            <a:ext cx="8706306" cy="0"/>
          </a:xfrm>
          <a:prstGeom prst="line">
            <a:avLst/>
          </a:prstGeom>
          <a:ln w="28575">
            <a:solidFill>
              <a:srgbClr val="1E36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1637844" y="2395218"/>
            <a:ext cx="102105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>
                <a:solidFill>
                  <a:srgbClr val="2A487F"/>
                </a:solidFill>
                <a:latin typeface="Century Gothic" charset="0"/>
                <a:ea typeface="Century Gothic" charset="0"/>
                <a:cs typeface="Century Gothic" charset="0"/>
              </a:rPr>
              <a:t>Muito Obrigado!!!!</a:t>
            </a:r>
            <a:endParaRPr lang="pt-BR" sz="3200" dirty="0">
              <a:solidFill>
                <a:srgbClr val="2A487F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9" name="Conector Reto 8"/>
          <p:cNvCxnSpPr/>
          <p:nvPr/>
        </p:nvCxnSpPr>
        <p:spPr>
          <a:xfrm>
            <a:off x="1637844" y="3414984"/>
            <a:ext cx="3017297" cy="0"/>
          </a:xfrm>
          <a:prstGeom prst="line">
            <a:avLst/>
          </a:prstGeom>
          <a:ln w="130175">
            <a:solidFill>
              <a:srgbClr val="1E36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1035F90C-BB0E-1E0A-0174-3849D2F8F5B8}"/>
              </a:ext>
            </a:extLst>
          </p:cNvPr>
          <p:cNvSpPr txBox="1"/>
          <p:nvPr/>
        </p:nvSpPr>
        <p:spPr>
          <a:xfrm>
            <a:off x="-562534" y="6012485"/>
            <a:ext cx="21223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" dirty="0"/>
              <a:t>QUA-FML-046</a:t>
            </a:r>
          </a:p>
          <a:p>
            <a:pPr algn="ctr"/>
            <a:r>
              <a:rPr lang="pt-BR" sz="900" dirty="0"/>
              <a:t>REV 00</a:t>
            </a:r>
          </a:p>
          <a:p>
            <a:pPr algn="ctr"/>
            <a:endParaRPr lang="pt-BR" sz="900" dirty="0"/>
          </a:p>
        </p:txBody>
      </p:sp>
    </p:spTree>
    <p:extLst>
      <p:ext uri="{BB962C8B-B14F-4D97-AF65-F5344CB8AC3E}">
        <p14:creationId xmlns:p14="http://schemas.microsoft.com/office/powerpoint/2010/main" val="1338601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9902</TotalTime>
  <Words>2084</Words>
  <Application>Microsoft Office PowerPoint</Application>
  <PresentationFormat>Widescreen</PresentationFormat>
  <Paragraphs>466</Paragraphs>
  <Slides>82</Slides>
  <Notes>53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82</vt:i4>
      </vt:variant>
    </vt:vector>
  </HeadingPairs>
  <TitlesOfParts>
    <vt:vector size="90" baseType="lpstr">
      <vt:lpstr>Abwechselnschrift</vt:lpstr>
      <vt:lpstr>Arial</vt:lpstr>
      <vt:lpstr>Calibri</vt:lpstr>
      <vt:lpstr>Calibri Light</vt:lpstr>
      <vt:lpstr>Century Gothic</vt:lpstr>
      <vt:lpstr>Hattori Hanzo</vt:lpstr>
      <vt:lpstr>Wingdings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Detalhamento do Escopo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Detalhamento para o Controle</vt:lpstr>
      <vt:lpstr>Limites de Bateria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Microsoft Office</dc:creator>
  <cp:lastModifiedBy>Thais Medeiros</cp:lastModifiedBy>
  <cp:revision>285</cp:revision>
  <dcterms:created xsi:type="dcterms:W3CDTF">2016-09-28T13:39:18Z</dcterms:created>
  <dcterms:modified xsi:type="dcterms:W3CDTF">2023-06-21T12:41:59Z</dcterms:modified>
</cp:coreProperties>
</file>