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2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3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4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notesSlides/notesSlide7.xml" ContentType="application/vnd.openxmlformats-officedocument.presentationml.notesSlid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8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1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12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15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6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notesSlides/notesSlide17.xml" ContentType="application/vnd.openxmlformats-officedocument.presentationml.notesSlid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18.xml" ContentType="application/vnd.openxmlformats-officedocument.presentationml.notesSlide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19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notesSlides/notesSlide20.xml" ContentType="application/vnd.openxmlformats-officedocument.presentationml.notesSlid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notesSlides/notesSlide23.xml" ContentType="application/vnd.openxmlformats-officedocument.presentationml.notesSlid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24.xml" ContentType="application/vnd.openxmlformats-officedocument.presentationml.notesSl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25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26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notesSlides/notesSlide27.xml" ContentType="application/vnd.openxmlformats-officedocument.presentationml.notesSlide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28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31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32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33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notesSlides/notesSlide34.xml" ContentType="application/vnd.openxmlformats-officedocument.presentationml.notesSlide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35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36.xml" ContentType="application/vnd.openxmlformats-officedocument.presentationml.notesSlid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notesSlides/notesSlide39.xml" ContentType="application/vnd.openxmlformats-officedocument.presentationml.notesSlide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notesSlides/notesSlide40.xml" ContentType="application/vnd.openxmlformats-officedocument.presentationml.notesSlide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notesSlides/notesSlide41.xml" ContentType="application/vnd.openxmlformats-officedocument.presentationml.notesSlide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44.xml" ContentType="application/vnd.openxmlformats-officedocument.presentationml.notesSl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notesSlides/notesSlide45.xml" ContentType="application/vnd.openxmlformats-officedocument.presentationml.notesSlide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notesSlides/notesSlide46.xml" ContentType="application/vnd.openxmlformats-officedocument.presentationml.notesSlide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notesSlides/notesSlide47.xml" ContentType="application/vnd.openxmlformats-officedocument.presentationml.notesSlid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48.xml" ContentType="application/vnd.openxmlformats-officedocument.presentationml.notesSlide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notesSlides/notesSlide49.xml" ContentType="application/vnd.openxmlformats-officedocument.presentationml.notesSlid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50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notesSlides/notesSlide5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48" r:id="rId4"/>
    <p:sldMasterId id="2147483700" r:id="rId5"/>
    <p:sldMasterId id="2147483709" r:id="rId6"/>
    <p:sldMasterId id="2147483718" r:id="rId7"/>
    <p:sldMasterId id="2147483727" r:id="rId8"/>
    <p:sldMasterId id="2147483740" r:id="rId9"/>
    <p:sldMasterId id="2147483749" r:id="rId10"/>
    <p:sldMasterId id="2147483761" r:id="rId11"/>
  </p:sldMasterIdLst>
  <p:notesMasterIdLst>
    <p:notesMasterId r:id="rId99"/>
  </p:notesMasterIdLst>
  <p:handoutMasterIdLst>
    <p:handoutMasterId r:id="rId100"/>
  </p:handoutMasterIdLst>
  <p:sldIdLst>
    <p:sldId id="7669" r:id="rId12"/>
    <p:sldId id="7719" r:id="rId13"/>
    <p:sldId id="7636" r:id="rId14"/>
    <p:sldId id="7648" r:id="rId15"/>
    <p:sldId id="7650" r:id="rId16"/>
    <p:sldId id="7651" r:id="rId17"/>
    <p:sldId id="7647" r:id="rId18"/>
    <p:sldId id="7684" r:id="rId19"/>
    <p:sldId id="7677" r:id="rId20"/>
    <p:sldId id="7685" r:id="rId21"/>
    <p:sldId id="7671" r:id="rId22"/>
    <p:sldId id="7618" r:id="rId23"/>
    <p:sldId id="7691" r:id="rId24"/>
    <p:sldId id="7593" r:id="rId25"/>
    <p:sldId id="7646" r:id="rId26"/>
    <p:sldId id="7702" r:id="rId27"/>
    <p:sldId id="7637" r:id="rId28"/>
    <p:sldId id="7581" r:id="rId29"/>
    <p:sldId id="7692" r:id="rId30"/>
    <p:sldId id="7687" r:id="rId31"/>
    <p:sldId id="7688" r:id="rId32"/>
    <p:sldId id="7703" r:id="rId33"/>
    <p:sldId id="7690" r:id="rId34"/>
    <p:sldId id="7622" r:id="rId35"/>
    <p:sldId id="7633" r:id="rId36"/>
    <p:sldId id="7634" r:id="rId37"/>
    <p:sldId id="7727" r:id="rId38"/>
    <p:sldId id="7728" r:id="rId39"/>
    <p:sldId id="7729" r:id="rId40"/>
    <p:sldId id="7730" r:id="rId41"/>
    <p:sldId id="7731" r:id="rId42"/>
    <p:sldId id="7596" r:id="rId43"/>
    <p:sldId id="7580" r:id="rId44"/>
    <p:sldId id="7625" r:id="rId45"/>
    <p:sldId id="7720" r:id="rId46"/>
    <p:sldId id="7721" r:id="rId47"/>
    <p:sldId id="7722" r:id="rId48"/>
    <p:sldId id="7723" r:id="rId49"/>
    <p:sldId id="7724" r:id="rId50"/>
    <p:sldId id="7597" r:id="rId51"/>
    <p:sldId id="7589" r:id="rId52"/>
    <p:sldId id="7734" r:id="rId53"/>
    <p:sldId id="7697" r:id="rId54"/>
    <p:sldId id="7732" r:id="rId55"/>
    <p:sldId id="7733" r:id="rId56"/>
    <p:sldId id="7626" r:id="rId57"/>
    <p:sldId id="7628" r:id="rId58"/>
    <p:sldId id="7598" r:id="rId59"/>
    <p:sldId id="7629" r:id="rId60"/>
    <p:sldId id="7725" r:id="rId61"/>
    <p:sldId id="7630" r:id="rId62"/>
    <p:sldId id="7726" r:id="rId63"/>
    <p:sldId id="7601" r:id="rId64"/>
    <p:sldId id="7631" r:id="rId65"/>
    <p:sldId id="7632" r:id="rId66"/>
    <p:sldId id="7704" r:id="rId67"/>
    <p:sldId id="7705" r:id="rId68"/>
    <p:sldId id="7663" r:id="rId69"/>
    <p:sldId id="7698" r:id="rId70"/>
    <p:sldId id="7699" r:id="rId71"/>
    <p:sldId id="7700" r:id="rId72"/>
    <p:sldId id="7701" r:id="rId73"/>
    <p:sldId id="7706" r:id="rId74"/>
    <p:sldId id="7672" r:id="rId75"/>
    <p:sldId id="7716" r:id="rId76"/>
    <p:sldId id="7736" r:id="rId77"/>
    <p:sldId id="7656" r:id="rId78"/>
    <p:sldId id="7683" r:id="rId79"/>
    <p:sldId id="7686" r:id="rId80"/>
    <p:sldId id="7673" r:id="rId81"/>
    <p:sldId id="7678" r:id="rId82"/>
    <p:sldId id="7679" r:id="rId83"/>
    <p:sldId id="7711" r:id="rId84"/>
    <p:sldId id="7694" r:id="rId85"/>
    <p:sldId id="7737" r:id="rId86"/>
    <p:sldId id="7693" r:id="rId87"/>
    <p:sldId id="7695" r:id="rId88"/>
    <p:sldId id="7696" r:id="rId89"/>
    <p:sldId id="7674" r:id="rId90"/>
    <p:sldId id="7675" r:id="rId91"/>
    <p:sldId id="7680" r:id="rId92"/>
    <p:sldId id="7681" r:id="rId93"/>
    <p:sldId id="7682" r:id="rId94"/>
    <p:sldId id="7676" r:id="rId95"/>
    <p:sldId id="7707" r:id="rId96"/>
    <p:sldId id="7735" r:id="rId97"/>
    <p:sldId id="7718" r:id="rId98"/>
  </p:sldIdLst>
  <p:sldSz cx="11949113" cy="6721475"/>
  <p:notesSz cx="6797675" cy="9926638"/>
  <p:custDataLst>
    <p:tags r:id="rId10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>
          <p15:clr>
            <a:srgbClr val="A4A3A4"/>
          </p15:clr>
        </p15:guide>
        <p15:guide id="2" pos="37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EAEAEA"/>
    <a:srgbClr val="00ACA8"/>
    <a:srgbClr val="D9FAFB"/>
    <a:srgbClr val="BFDAB3"/>
    <a:srgbClr val="00ACC8"/>
    <a:srgbClr val="F2F2F2"/>
    <a:srgbClr val="5B9AD5"/>
    <a:srgbClr val="0B4D8E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6514D5-F0F4-433D-92E3-7546DCDF9190}" v="1" dt="2023-06-20T18:10:35.7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4" autoAdjust="0"/>
    <p:restoredTop sz="93817" autoAdjust="0"/>
  </p:normalViewPr>
  <p:slideViewPr>
    <p:cSldViewPr snapToGrid="0" snapToObjects="1">
      <p:cViewPr varScale="1">
        <p:scale>
          <a:sx n="84" d="100"/>
          <a:sy n="84" d="100"/>
        </p:scale>
        <p:origin x="1114" y="82"/>
      </p:cViewPr>
      <p:guideLst>
        <p:guide orient="horz" pos="2117"/>
        <p:guide pos="37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44" d="100"/>
          <a:sy n="44" d="100"/>
        </p:scale>
        <p:origin x="1698" y="3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slide" Target="slides/slide78.xml"/><Relationship Id="rId16" Type="http://schemas.openxmlformats.org/officeDocument/2006/relationships/slide" Target="slides/slide5.xml"/><Relationship Id="rId107" Type="http://schemas.microsoft.com/office/2015/10/relationships/revisionInfo" Target="revisionInfo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10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9.xml"/><Relationship Id="rId95" Type="http://schemas.openxmlformats.org/officeDocument/2006/relationships/slide" Target="slides/slide84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59" Type="http://schemas.openxmlformats.org/officeDocument/2006/relationships/slide" Target="slides/slide48.xml"/><Relationship Id="rId103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91" Type="http://schemas.openxmlformats.org/officeDocument/2006/relationships/slide" Target="slides/slide80.xml"/><Relationship Id="rId96" Type="http://schemas.openxmlformats.org/officeDocument/2006/relationships/slide" Target="slides/slide8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94" Type="http://schemas.openxmlformats.org/officeDocument/2006/relationships/slide" Target="slides/slide83.xml"/><Relationship Id="rId99" Type="http://schemas.openxmlformats.org/officeDocument/2006/relationships/notesMaster" Target="notesMasters/notesMaster1.xml"/><Relationship Id="rId10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openxmlformats.org/officeDocument/2006/relationships/slide" Target="slides/slide86.xml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0.xml"/><Relationship Id="rId92" Type="http://schemas.openxmlformats.org/officeDocument/2006/relationships/slide" Target="slides/slide81.xml"/><Relationship Id="rId2" Type="http://schemas.openxmlformats.org/officeDocument/2006/relationships/customXml" Target="../customXml/item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slide" Target="slides/slide76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Relationship Id="rId100" Type="http://schemas.openxmlformats.org/officeDocument/2006/relationships/handoutMaster" Target="handoutMasters/handoutMaster1.xml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93" Type="http://schemas.openxmlformats.org/officeDocument/2006/relationships/slide" Target="slides/slide82.xml"/><Relationship Id="rId98" Type="http://schemas.openxmlformats.org/officeDocument/2006/relationships/slide" Target="slides/slide87.xml"/><Relationship Id="rId3" Type="http://schemas.openxmlformats.org/officeDocument/2006/relationships/customXml" Target="../customXml/item3.xml"/><Relationship Id="rId25" Type="http://schemas.openxmlformats.org/officeDocument/2006/relationships/slide" Target="slides/slide14.xml"/><Relationship Id="rId46" Type="http://schemas.openxmlformats.org/officeDocument/2006/relationships/slide" Target="slides/slide35.xml"/><Relationship Id="rId6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438" y="533400"/>
            <a:ext cx="6448425" cy="36274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50470" y="5333978"/>
            <a:ext cx="5792746" cy="1224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66382" y="9545919"/>
            <a:ext cx="539269" cy="18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605586" y="110739"/>
            <a:ext cx="65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117475" indent="-115888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300038" indent="-180975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427038" indent="-125413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542925" indent="-114300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38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9910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175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906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499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36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4681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9610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4771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17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762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ECA513-1781-4C65-9523-4EF3BA9D5BC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784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0238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617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24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48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0868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9134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27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61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28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271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29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13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30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908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31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1996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32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561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5301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34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608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35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5267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36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3193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37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0839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38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7179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39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8641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40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616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58269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42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1641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91468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44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5397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45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042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96030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24454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48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45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18563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50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449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2686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>
                <a:solidFill>
                  <a:srgbClr val="000000"/>
                </a:solidFill>
              </a:rPr>
              <a:pPr/>
              <a:t>52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6605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76E03-4F14-4243-B6CD-D1124B32D717}" type="slidenum">
              <a:rPr lang="pt-BR" smtClean="0">
                <a:solidFill>
                  <a:prstClr val="black"/>
                </a:solidFill>
              </a:rPr>
              <a:pPr/>
              <a:t>53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4724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09205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55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51120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5667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59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77994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60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39079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61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211914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62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84270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" y="549275"/>
            <a:ext cx="6648450" cy="3740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CA513-1781-4C65-9523-4EF3BA9D5BCB}" type="slidenum">
              <a:rPr lang="pt-BR" smtClean="0"/>
              <a:t>67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9420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6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8.bin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6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9.bin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8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6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1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4.bin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6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5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8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6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6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7.bin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8.bin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0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6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1.bin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2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6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3.bin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4.bin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6.pn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5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7.bin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6.pn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8.bin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8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9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6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0.bin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1.bin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4028999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E168B9FB-9D01-4687-B256-A642C085057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8" name="Imagem 8">
            <a:extLst>
              <a:ext uri="{FF2B5EF4-FFF2-40B4-BE49-F238E27FC236}">
                <a16:creationId xmlns:a16="http://schemas.microsoft.com/office/drawing/2014/main" id="{74AF1826-7B8A-4C52-AD3A-29F9CFE677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16597" r="983" b="9499"/>
          <a:stretch/>
        </p:blipFill>
        <p:spPr>
          <a:xfrm>
            <a:off x="0" y="-1"/>
            <a:ext cx="11949290" cy="6721476"/>
          </a:xfrm>
          <a:prstGeom prst="rect">
            <a:avLst/>
          </a:prstGeom>
        </p:spPr>
      </p:pic>
      <p:sp>
        <p:nvSpPr>
          <p:cNvPr id="5" name="doc id" hidden="1"/>
          <p:cNvSpPr txBox="1">
            <a:spLocks noChangeArrowheads="1"/>
          </p:cNvSpPr>
          <p:nvPr userDrawn="1"/>
        </p:nvSpPr>
        <p:spPr bwMode="auto">
          <a:xfrm>
            <a:off x="11364895" y="36514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1">
              <a:defRPr/>
            </a:pPr>
            <a:endParaRPr lang="en-US" sz="1067" baseline="0" noProof="0" dirty="0">
              <a:solidFill>
                <a:srgbClr val="482A06"/>
              </a:solidFill>
              <a:latin typeface="+mn-lt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gray">
          <a:xfrm>
            <a:off x="3228975" y="4158570"/>
            <a:ext cx="5759449" cy="492443"/>
          </a:xfrm>
          <a:prstGeom prst="rect">
            <a:avLst/>
          </a:prstGeom>
        </p:spPr>
        <p:txBody>
          <a:bodyPr/>
          <a:lstStyle>
            <a:lvl1pPr>
              <a:defRPr sz="3200" b="0" baseline="0">
                <a:solidFill>
                  <a:srgbClr val="4C4C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title style</a:t>
            </a:r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3228975" y="4807633"/>
            <a:ext cx="57594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1">
              <a:defRPr/>
            </a:pPr>
            <a:r>
              <a:rPr lang="en-US" sz="1400" baseline="0" noProof="0" dirty="0">
                <a:solidFill>
                  <a:schemeClr val="accent6"/>
                </a:solidFill>
                <a:latin typeface="+mn-lt"/>
              </a:rPr>
              <a:t>Document type | Date</a:t>
            </a:r>
          </a:p>
        </p:txBody>
      </p:sp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9160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800" smtClean="0">
                <a:solidFill>
                  <a:schemeClr val="bg1">
                    <a:lumMod val="50000"/>
                  </a:schemeClr>
                </a:solidFill>
              </a:rPr>
              <a:pPr lvl="0"/>
              <a:t>‹nº›</a:t>
            </a:fld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doc id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baseline="0" noProof="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pic>
        <p:nvPicPr>
          <p:cNvPr id="10" name="Imagem 16">
            <a:extLst>
              <a:ext uri="{FF2B5EF4-FFF2-40B4-BE49-F238E27FC236}">
                <a16:creationId xmlns:a16="http://schemas.microsoft.com/office/drawing/2014/main" id="{E602CFAB-1739-4888-AA1B-37491A9A74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160" y="6308630"/>
            <a:ext cx="1173034" cy="335625"/>
          </a:xfrm>
          <a:prstGeom prst="rect">
            <a:avLst/>
          </a:prstGeom>
        </p:spPr>
      </p:pic>
      <p:pic>
        <p:nvPicPr>
          <p:cNvPr id="11" name="Imagem 19">
            <a:extLst>
              <a:ext uri="{FF2B5EF4-FFF2-40B4-BE49-F238E27FC236}">
                <a16:creationId xmlns:a16="http://schemas.microsoft.com/office/drawing/2014/main" id="{E2057505-5B16-48D6-AB5C-E36670A13E3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333" y="293413"/>
            <a:ext cx="1799605" cy="53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93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 userDrawn="1">
          <p15:clr>
            <a:srgbClr val="F26B43"/>
          </p15:clr>
        </p15:guide>
        <p15:guide id="2" pos="99" userDrawn="1">
          <p15:clr>
            <a:srgbClr val="F26B43"/>
          </p15:clr>
        </p15:guide>
        <p15:guide id="3" orient="horz" pos="688" userDrawn="1">
          <p15:clr>
            <a:srgbClr val="F26B43"/>
          </p15:clr>
        </p15:guide>
        <p15:guide id="4" orient="horz" pos="3911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950877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000" b="1" i="0" baseline="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800" smtClean="0">
                <a:solidFill>
                  <a:schemeClr val="bg1">
                    <a:lumMod val="50000"/>
                  </a:schemeClr>
                </a:solidFill>
              </a:rPr>
              <a:pPr lvl="0"/>
              <a:t>‹nº›</a:t>
            </a:fld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m 7">
            <a:extLst>
              <a:ext uri="{FF2B5EF4-FFF2-40B4-BE49-F238E27FC236}">
                <a16:creationId xmlns:a16="http://schemas.microsoft.com/office/drawing/2014/main" id="{4975CE1D-3FDC-4E8A-8D7F-3FA69DAB25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-1" y="0"/>
            <a:ext cx="11949291" cy="67214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95833F7-CA73-473F-A4B8-002A20BBBA9F}"/>
              </a:ext>
            </a:extLst>
          </p:cNvPr>
          <p:cNvGrpSpPr/>
          <p:nvPr userDrawn="1"/>
        </p:nvGrpSpPr>
        <p:grpSpPr>
          <a:xfrm>
            <a:off x="2477782" y="2907905"/>
            <a:ext cx="6993725" cy="905667"/>
            <a:chOff x="2605588" y="2862093"/>
            <a:chExt cx="6993725" cy="905667"/>
          </a:xfrm>
        </p:grpSpPr>
        <p:pic>
          <p:nvPicPr>
            <p:cNvPr id="14" name="Imagem 5">
              <a:extLst>
                <a:ext uri="{FF2B5EF4-FFF2-40B4-BE49-F238E27FC236}">
                  <a16:creationId xmlns:a16="http://schemas.microsoft.com/office/drawing/2014/main" id="{F271DB39-1F76-4AC2-84F4-B5DCD9AA86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788" y="2989943"/>
              <a:ext cx="2718525" cy="777817"/>
            </a:xfrm>
            <a:prstGeom prst="rect">
              <a:avLst/>
            </a:prstGeom>
          </p:spPr>
        </p:pic>
        <p:pic>
          <p:nvPicPr>
            <p:cNvPr id="15" name="Imagem 6">
              <a:extLst>
                <a:ext uri="{FF2B5EF4-FFF2-40B4-BE49-F238E27FC236}">
                  <a16:creationId xmlns:a16="http://schemas.microsoft.com/office/drawing/2014/main" id="{8F3DB40D-1D38-4443-B9EC-73D3DAD45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588" y="2862093"/>
              <a:ext cx="3056840" cy="905667"/>
            </a:xfrm>
            <a:prstGeom prst="rect">
              <a:avLst/>
            </a:prstGeom>
          </p:spPr>
        </p:pic>
      </p:grp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baseline="0" noProof="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2481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0B4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C2D0DCE-CDCF-4279-9C42-4592E8D9FA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04358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6" imgH="386" progId="TCLayout.ActiveDocument.1">
                  <p:embed/>
                </p:oleObj>
              </mc:Choice>
              <mc:Fallback>
                <p:oleObj name="think-cell Slide" r:id="rId4" imgW="386" imgH="3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C2D0DCE-CDCF-4279-9C42-4592E8D9F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EF70793-C419-44C2-B412-FD64AD617A0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000" b="1" i="0" baseline="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9" y="230189"/>
            <a:ext cx="11386198" cy="46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/>
          <p:cNvSpPr txBox="1">
            <a:spLocks/>
          </p:cNvSpPr>
          <p:nvPr userDrawn="1"/>
        </p:nvSpPr>
        <p:spPr bwMode="black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800" smtClean="0">
                <a:solidFill>
                  <a:schemeClr val="bg1"/>
                </a:solidFill>
              </a:rPr>
              <a:pPr lvl="0"/>
              <a:t>‹nº›</a:t>
            </a:fld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baseline="0" noProof="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pic>
        <p:nvPicPr>
          <p:cNvPr id="7" name="Imagem 16">
            <a:extLst>
              <a:ext uri="{FF2B5EF4-FFF2-40B4-BE49-F238E27FC236}">
                <a16:creationId xmlns:a16="http://schemas.microsoft.com/office/drawing/2014/main" id="{2AAC5617-9D88-4441-A943-C2C0C0ECBB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683" y="7388130"/>
            <a:ext cx="1173034" cy="3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52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08" userDrawn="1">
          <p15:clr>
            <a:srgbClr val="000000"/>
          </p15:clr>
        </p15:guide>
        <p15:guide id="2" orient="horz" pos="570" userDrawn="1">
          <p15:clr>
            <a:srgbClr val="000000"/>
          </p15:clr>
        </p15:guide>
        <p15:guide id="3" orient="horz" pos="3912" userDrawn="1">
          <p15:clr>
            <a:srgbClr val="000000"/>
          </p15:clr>
        </p15:guide>
        <p15:guide id="4" pos="96" userDrawn="1">
          <p15:clr>
            <a:srgbClr val="00000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63F7-A900-44C0-8C8C-D9B07D92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61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58" progId="TCLayout.ActiveDocument.1">
                  <p:embed/>
                </p:oleObj>
              </mc:Choice>
              <mc:Fallback>
                <p:oleObj name="think-cell Slide" r:id="rId4" imgW="359" imgH="35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405E12A2-906A-4992-AF09-8E5123ACD82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5587" cy="15559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960" b="1" i="0" baseline="0" dirty="0">
              <a:solidFill>
                <a:schemeClr val="tx1"/>
              </a:solidFill>
              <a:latin typeface="Open Sans" panose="020B0606030504020204" pitchFamily="34" charset="0"/>
              <a:ea typeface="ＭＳ Ｐゴシック" panose="020B0600070205080204" pitchFamily="34" charset="-128"/>
              <a:cs typeface="+mj-cs"/>
              <a:sym typeface="Open Sans" panose="020B0606030504020204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7202AF2-FB03-4BA8-92F9-80BA57547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58773" y="229342"/>
            <a:ext cx="10086234" cy="3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pt-BR" noProof="0"/>
              <a:t>Clique para editar o título Mestre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0877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1F6FB-0568-4EDD-83FE-5AE1EC1AD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39" y="1100020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10B338-D302-4EBB-9032-3BB24628A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39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2" indent="0" algn="ctr">
              <a:buNone/>
              <a:defRPr sz="1960"/>
            </a:lvl2pPr>
            <a:lvl3pPr marL="896203" indent="0" algn="ctr">
              <a:buNone/>
              <a:defRPr sz="1764"/>
            </a:lvl3pPr>
            <a:lvl4pPr marL="1344305" indent="0" algn="ctr">
              <a:buNone/>
              <a:defRPr sz="1568"/>
            </a:lvl4pPr>
            <a:lvl5pPr marL="1792407" indent="0" algn="ctr">
              <a:buNone/>
              <a:defRPr sz="1568"/>
            </a:lvl5pPr>
            <a:lvl6pPr marL="2240509" indent="0" algn="ctr">
              <a:buNone/>
              <a:defRPr sz="1568"/>
            </a:lvl6pPr>
            <a:lvl7pPr marL="2688610" indent="0" algn="ctr">
              <a:buNone/>
              <a:defRPr sz="1568"/>
            </a:lvl7pPr>
            <a:lvl8pPr marL="3136712" indent="0" algn="ctr">
              <a:buNone/>
              <a:defRPr sz="1568"/>
            </a:lvl8pPr>
            <a:lvl9pPr marL="3584814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706AD1-573F-4DDB-B7FD-A4AD774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141231-404A-48CF-804D-D34F5647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ECAFF0-8627-4E1A-AB87-B73A7D00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69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E168B9FB-9D01-4687-B256-A642C085057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8" name="Imagem 8">
            <a:extLst>
              <a:ext uri="{FF2B5EF4-FFF2-40B4-BE49-F238E27FC236}">
                <a16:creationId xmlns:a16="http://schemas.microsoft.com/office/drawing/2014/main" id="{74AF1826-7B8A-4C52-AD3A-29F9CFE677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16597" r="983" b="9499"/>
          <a:stretch/>
        </p:blipFill>
        <p:spPr>
          <a:xfrm>
            <a:off x="0" y="-1"/>
            <a:ext cx="11949290" cy="6721476"/>
          </a:xfrm>
          <a:prstGeom prst="rect">
            <a:avLst/>
          </a:prstGeom>
        </p:spPr>
      </p:pic>
      <p:sp>
        <p:nvSpPr>
          <p:cNvPr id="5" name="doc id" hidden="1"/>
          <p:cNvSpPr txBox="1">
            <a:spLocks noChangeArrowheads="1"/>
          </p:cNvSpPr>
          <p:nvPr userDrawn="1"/>
        </p:nvSpPr>
        <p:spPr bwMode="auto">
          <a:xfrm>
            <a:off x="11364895" y="36514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hangingPunct="1">
              <a:defRPr/>
            </a:pPr>
            <a:endParaRPr lang="en-US" sz="1067" dirty="0">
              <a:solidFill>
                <a:srgbClr val="482A06"/>
              </a:solidFill>
              <a:latin typeface="Arial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gray">
          <a:xfrm>
            <a:off x="3228975" y="4158570"/>
            <a:ext cx="5759449" cy="492443"/>
          </a:xfrm>
          <a:prstGeom prst="rect">
            <a:avLst/>
          </a:prstGeom>
        </p:spPr>
        <p:txBody>
          <a:bodyPr/>
          <a:lstStyle>
            <a:lvl1pPr>
              <a:defRPr sz="3200" b="0" baseline="0">
                <a:solidFill>
                  <a:srgbClr val="4C4C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title style</a:t>
            </a:r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3228975" y="4807633"/>
            <a:ext cx="57594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1400" dirty="0">
                <a:solidFill>
                  <a:srgbClr val="7F7F7F"/>
                </a:solidFill>
                <a:latin typeface="Arial"/>
              </a:rPr>
              <a:t>Document type | Date</a:t>
            </a:r>
          </a:p>
        </p:txBody>
      </p:sp>
    </p:spTree>
    <p:extLst>
      <p:ext uri="{BB962C8B-B14F-4D97-AF65-F5344CB8AC3E}">
        <p14:creationId xmlns:p14="http://schemas.microsoft.com/office/powerpoint/2010/main" val="345944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doc id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10" name="Imagem 16">
            <a:extLst>
              <a:ext uri="{FF2B5EF4-FFF2-40B4-BE49-F238E27FC236}">
                <a16:creationId xmlns:a16="http://schemas.microsoft.com/office/drawing/2014/main" id="{E602CFAB-1739-4888-AA1B-37491A9A74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160" y="6308630"/>
            <a:ext cx="1173034" cy="335625"/>
          </a:xfrm>
          <a:prstGeom prst="rect">
            <a:avLst/>
          </a:prstGeom>
        </p:spPr>
      </p:pic>
      <p:pic>
        <p:nvPicPr>
          <p:cNvPr id="11" name="Imagem 19">
            <a:extLst>
              <a:ext uri="{FF2B5EF4-FFF2-40B4-BE49-F238E27FC236}">
                <a16:creationId xmlns:a16="http://schemas.microsoft.com/office/drawing/2014/main" id="{E2057505-5B16-48D6-AB5C-E36670A13E3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333" y="293413"/>
            <a:ext cx="1799605" cy="53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18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13" name="Imagem 7">
            <a:extLst>
              <a:ext uri="{FF2B5EF4-FFF2-40B4-BE49-F238E27FC236}">
                <a16:creationId xmlns:a16="http://schemas.microsoft.com/office/drawing/2014/main" id="{4975CE1D-3FDC-4E8A-8D7F-3FA69DAB25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-1" y="0"/>
            <a:ext cx="11949291" cy="67214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95833F7-CA73-473F-A4B8-002A20BBBA9F}"/>
              </a:ext>
            </a:extLst>
          </p:cNvPr>
          <p:cNvGrpSpPr/>
          <p:nvPr userDrawn="1"/>
        </p:nvGrpSpPr>
        <p:grpSpPr>
          <a:xfrm>
            <a:off x="2477782" y="2907905"/>
            <a:ext cx="6993725" cy="905667"/>
            <a:chOff x="2605588" y="2862093"/>
            <a:chExt cx="6993725" cy="905667"/>
          </a:xfrm>
        </p:grpSpPr>
        <p:pic>
          <p:nvPicPr>
            <p:cNvPr id="14" name="Imagem 5">
              <a:extLst>
                <a:ext uri="{FF2B5EF4-FFF2-40B4-BE49-F238E27FC236}">
                  <a16:creationId xmlns:a16="http://schemas.microsoft.com/office/drawing/2014/main" id="{F271DB39-1F76-4AC2-84F4-B5DCD9AA86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788" y="2989943"/>
              <a:ext cx="2718525" cy="777817"/>
            </a:xfrm>
            <a:prstGeom prst="rect">
              <a:avLst/>
            </a:prstGeom>
          </p:spPr>
        </p:pic>
        <p:pic>
          <p:nvPicPr>
            <p:cNvPr id="15" name="Imagem 6">
              <a:extLst>
                <a:ext uri="{FF2B5EF4-FFF2-40B4-BE49-F238E27FC236}">
                  <a16:creationId xmlns:a16="http://schemas.microsoft.com/office/drawing/2014/main" id="{8F3DB40D-1D38-4443-B9EC-73D3DAD45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588" y="2862093"/>
              <a:ext cx="3056840" cy="905667"/>
            </a:xfrm>
            <a:prstGeom prst="rect">
              <a:avLst/>
            </a:prstGeom>
          </p:spPr>
        </p:pic>
      </p:grp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4109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0B4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C2D0DCE-CDCF-4279-9C42-4592E8D9FA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6" imgH="386" progId="TCLayout.ActiveDocument.1">
                  <p:embed/>
                </p:oleObj>
              </mc:Choice>
              <mc:Fallback>
                <p:oleObj name="think-cell Slide" r:id="rId4" imgW="386" imgH="3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C2D0DCE-CDCF-4279-9C42-4592E8D9F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EF70793-C419-44C2-B412-FD64AD617A0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9" y="230189"/>
            <a:ext cx="11386198" cy="46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/>
          <p:cNvSpPr txBox="1">
            <a:spLocks/>
          </p:cNvSpPr>
          <p:nvPr userDrawn="1"/>
        </p:nvSpPr>
        <p:spPr bwMode="black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/>
                </a:solidFill>
              </a:rPr>
              <a:pPr/>
              <a:t>‹nº›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7" name="Imagem 16">
            <a:extLst>
              <a:ext uri="{FF2B5EF4-FFF2-40B4-BE49-F238E27FC236}">
                <a16:creationId xmlns:a16="http://schemas.microsoft.com/office/drawing/2014/main" id="{2AAC5617-9D88-4441-A943-C2C0C0ECBB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683" y="7388130"/>
            <a:ext cx="1173034" cy="3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80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0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96">
          <p15:clr>
            <a:srgbClr val="00000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63F7-A900-44C0-8C8C-D9B07D92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9642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58" progId="TCLayout.ActiveDocument.1">
                  <p:embed/>
                </p:oleObj>
              </mc:Choice>
              <mc:Fallback>
                <p:oleObj name="think-cell Slide" r:id="rId4" imgW="359" imgH="35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405E12A2-906A-4992-AF09-8E5123ACD82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5587" cy="15559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fr-FR" sz="1960" b="1" dirty="0">
              <a:solidFill>
                <a:srgbClr val="000000"/>
              </a:solidFill>
              <a:latin typeface="Open Sans" panose="020B0606030504020204" pitchFamily="34" charset="0"/>
              <a:ea typeface="ＭＳ Ｐゴシック" panose="020B0600070205080204" pitchFamily="34" charset="-128"/>
              <a:cs typeface="+mj-cs"/>
              <a:sym typeface="Open Sans" panose="020B0606030504020204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7202AF2-FB03-4BA8-92F9-80BA57547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58773" y="229342"/>
            <a:ext cx="10086234" cy="3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pt-BR" noProof="0"/>
              <a:t>Clique para editar o título Mestre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61609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5CAA-11F2-42A5-98E4-4AC5FEE94DDE}" type="datetimeFigureOut">
              <a:rPr lang="pt-BR" smtClean="0">
                <a:solidFill>
                  <a:srgbClr val="000000"/>
                </a:solidFill>
              </a:rPr>
              <a:pPr/>
              <a:t>20/06/2023</a:t>
            </a:fld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95F4-C744-4236-970B-837EE3F93330}" type="slidenum">
              <a:rPr lang="pt-BR" smtClean="0">
                <a:solidFill>
                  <a:srgbClr val="000000"/>
                </a:solidFill>
              </a:rPr>
              <a:pPr/>
              <a:t>‹nº›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83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1F6FB-0568-4EDD-83FE-5AE1EC1AD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39" y="1100020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10B338-D302-4EBB-9032-3BB24628A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39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2" indent="0" algn="ctr">
              <a:buNone/>
              <a:defRPr sz="1960"/>
            </a:lvl2pPr>
            <a:lvl3pPr marL="896203" indent="0" algn="ctr">
              <a:buNone/>
              <a:defRPr sz="1764"/>
            </a:lvl3pPr>
            <a:lvl4pPr marL="1344305" indent="0" algn="ctr">
              <a:buNone/>
              <a:defRPr sz="1568"/>
            </a:lvl4pPr>
            <a:lvl5pPr marL="1792407" indent="0" algn="ctr">
              <a:buNone/>
              <a:defRPr sz="1568"/>
            </a:lvl5pPr>
            <a:lvl6pPr marL="2240509" indent="0" algn="ctr">
              <a:buNone/>
              <a:defRPr sz="1568"/>
            </a:lvl6pPr>
            <a:lvl7pPr marL="2688610" indent="0" algn="ctr">
              <a:buNone/>
              <a:defRPr sz="1568"/>
            </a:lvl7pPr>
            <a:lvl8pPr marL="3136712" indent="0" algn="ctr">
              <a:buNone/>
              <a:defRPr sz="1568"/>
            </a:lvl8pPr>
            <a:lvl9pPr marL="3584814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706AD1-573F-4DDB-B7FD-A4AD774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141231-404A-48CF-804D-D34F5647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ECAFF0-8627-4E1A-AB87-B73A7D00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60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E168B9FB-9D01-4687-B256-A642C085057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8" name="Imagem 8">
            <a:extLst>
              <a:ext uri="{FF2B5EF4-FFF2-40B4-BE49-F238E27FC236}">
                <a16:creationId xmlns:a16="http://schemas.microsoft.com/office/drawing/2014/main" id="{74AF1826-7B8A-4C52-AD3A-29F9CFE677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16597" r="983" b="9499"/>
          <a:stretch/>
        </p:blipFill>
        <p:spPr>
          <a:xfrm>
            <a:off x="0" y="-1"/>
            <a:ext cx="11949290" cy="6721476"/>
          </a:xfrm>
          <a:prstGeom prst="rect">
            <a:avLst/>
          </a:prstGeom>
        </p:spPr>
      </p:pic>
      <p:sp>
        <p:nvSpPr>
          <p:cNvPr id="5" name="doc id" hidden="1"/>
          <p:cNvSpPr txBox="1">
            <a:spLocks noChangeArrowheads="1"/>
          </p:cNvSpPr>
          <p:nvPr userDrawn="1"/>
        </p:nvSpPr>
        <p:spPr bwMode="auto">
          <a:xfrm>
            <a:off x="11364895" y="36514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hangingPunct="1">
              <a:defRPr/>
            </a:pPr>
            <a:endParaRPr lang="en-US" sz="1067" dirty="0">
              <a:solidFill>
                <a:srgbClr val="482A06"/>
              </a:solidFill>
              <a:latin typeface="Arial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gray">
          <a:xfrm>
            <a:off x="3228975" y="4158570"/>
            <a:ext cx="5759449" cy="492443"/>
          </a:xfrm>
          <a:prstGeom prst="rect">
            <a:avLst/>
          </a:prstGeom>
        </p:spPr>
        <p:txBody>
          <a:bodyPr/>
          <a:lstStyle>
            <a:lvl1pPr>
              <a:defRPr sz="3200" b="0" baseline="0">
                <a:solidFill>
                  <a:srgbClr val="4C4C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title style</a:t>
            </a:r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3228975" y="4807633"/>
            <a:ext cx="57594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1400" dirty="0">
                <a:solidFill>
                  <a:srgbClr val="7F7F7F"/>
                </a:solidFill>
                <a:latin typeface="Arial"/>
              </a:rPr>
              <a:t>Document type | Date</a:t>
            </a:r>
          </a:p>
        </p:txBody>
      </p:sp>
    </p:spTree>
    <p:extLst>
      <p:ext uri="{BB962C8B-B14F-4D97-AF65-F5344CB8AC3E}">
        <p14:creationId xmlns:p14="http://schemas.microsoft.com/office/powerpoint/2010/main" val="138944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doc id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10" name="Imagem 16">
            <a:extLst>
              <a:ext uri="{FF2B5EF4-FFF2-40B4-BE49-F238E27FC236}">
                <a16:creationId xmlns:a16="http://schemas.microsoft.com/office/drawing/2014/main" id="{E602CFAB-1739-4888-AA1B-37491A9A74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160" y="6308630"/>
            <a:ext cx="1173034" cy="335625"/>
          </a:xfrm>
          <a:prstGeom prst="rect">
            <a:avLst/>
          </a:prstGeom>
        </p:spPr>
      </p:pic>
      <p:pic>
        <p:nvPicPr>
          <p:cNvPr id="11" name="Imagem 19">
            <a:extLst>
              <a:ext uri="{FF2B5EF4-FFF2-40B4-BE49-F238E27FC236}">
                <a16:creationId xmlns:a16="http://schemas.microsoft.com/office/drawing/2014/main" id="{E2057505-5B16-48D6-AB5C-E36670A13E3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333" y="293413"/>
            <a:ext cx="1799605" cy="53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13" name="Imagem 7">
            <a:extLst>
              <a:ext uri="{FF2B5EF4-FFF2-40B4-BE49-F238E27FC236}">
                <a16:creationId xmlns:a16="http://schemas.microsoft.com/office/drawing/2014/main" id="{4975CE1D-3FDC-4E8A-8D7F-3FA69DAB25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-1" y="0"/>
            <a:ext cx="11949291" cy="67214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95833F7-CA73-473F-A4B8-002A20BBBA9F}"/>
              </a:ext>
            </a:extLst>
          </p:cNvPr>
          <p:cNvGrpSpPr/>
          <p:nvPr userDrawn="1"/>
        </p:nvGrpSpPr>
        <p:grpSpPr>
          <a:xfrm>
            <a:off x="2477782" y="2907905"/>
            <a:ext cx="6993725" cy="905667"/>
            <a:chOff x="2605588" y="2862093"/>
            <a:chExt cx="6993725" cy="905667"/>
          </a:xfrm>
        </p:grpSpPr>
        <p:pic>
          <p:nvPicPr>
            <p:cNvPr id="14" name="Imagem 5">
              <a:extLst>
                <a:ext uri="{FF2B5EF4-FFF2-40B4-BE49-F238E27FC236}">
                  <a16:creationId xmlns:a16="http://schemas.microsoft.com/office/drawing/2014/main" id="{F271DB39-1F76-4AC2-84F4-B5DCD9AA86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788" y="2989943"/>
              <a:ext cx="2718525" cy="777817"/>
            </a:xfrm>
            <a:prstGeom prst="rect">
              <a:avLst/>
            </a:prstGeom>
          </p:spPr>
        </p:pic>
        <p:pic>
          <p:nvPicPr>
            <p:cNvPr id="15" name="Imagem 6">
              <a:extLst>
                <a:ext uri="{FF2B5EF4-FFF2-40B4-BE49-F238E27FC236}">
                  <a16:creationId xmlns:a16="http://schemas.microsoft.com/office/drawing/2014/main" id="{8F3DB40D-1D38-4443-B9EC-73D3DAD45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588" y="2862093"/>
              <a:ext cx="3056840" cy="905667"/>
            </a:xfrm>
            <a:prstGeom prst="rect">
              <a:avLst/>
            </a:prstGeom>
          </p:spPr>
        </p:pic>
      </p:grp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8984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0B4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C2D0DCE-CDCF-4279-9C42-4592E8D9FA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6" imgH="386" progId="TCLayout.ActiveDocument.1">
                  <p:embed/>
                </p:oleObj>
              </mc:Choice>
              <mc:Fallback>
                <p:oleObj name="think-cell Slide" r:id="rId4" imgW="386" imgH="3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C2D0DCE-CDCF-4279-9C42-4592E8D9F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EF70793-C419-44C2-B412-FD64AD617A0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9" y="230189"/>
            <a:ext cx="11386198" cy="46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/>
          <p:cNvSpPr txBox="1">
            <a:spLocks/>
          </p:cNvSpPr>
          <p:nvPr userDrawn="1"/>
        </p:nvSpPr>
        <p:spPr bwMode="black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/>
                </a:solidFill>
              </a:rPr>
              <a:pPr/>
              <a:t>‹nº›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7" name="Imagem 16">
            <a:extLst>
              <a:ext uri="{FF2B5EF4-FFF2-40B4-BE49-F238E27FC236}">
                <a16:creationId xmlns:a16="http://schemas.microsoft.com/office/drawing/2014/main" id="{2AAC5617-9D88-4441-A943-C2C0C0ECBB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683" y="7388130"/>
            <a:ext cx="1173034" cy="3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14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0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96">
          <p15:clr>
            <a:srgbClr val="00000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63F7-A900-44C0-8C8C-D9B07D92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1566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58" progId="TCLayout.ActiveDocument.1">
                  <p:embed/>
                </p:oleObj>
              </mc:Choice>
              <mc:Fallback>
                <p:oleObj name="think-cell Slide" r:id="rId4" imgW="359" imgH="35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405E12A2-906A-4992-AF09-8E5123ACD82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5587" cy="15559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fr-FR" sz="1960" b="1" dirty="0">
              <a:solidFill>
                <a:srgbClr val="000000"/>
              </a:solidFill>
              <a:latin typeface="Open Sans" panose="020B0606030504020204" pitchFamily="34" charset="0"/>
              <a:ea typeface="ＭＳ Ｐゴシック" panose="020B0600070205080204" pitchFamily="34" charset="-128"/>
              <a:cs typeface="+mj-cs"/>
              <a:sym typeface="Open Sans" panose="020B0606030504020204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7202AF2-FB03-4BA8-92F9-80BA57547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58773" y="229342"/>
            <a:ext cx="10086234" cy="3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pt-BR" noProof="0"/>
              <a:t>Clique para editar o título Mestre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174053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5CAA-11F2-42A5-98E4-4AC5FEE94DDE}" type="datetimeFigureOut">
              <a:rPr lang="pt-BR" smtClean="0">
                <a:solidFill>
                  <a:srgbClr val="000000"/>
                </a:solidFill>
              </a:rPr>
              <a:pPr/>
              <a:t>20/06/2023</a:t>
            </a:fld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95F4-C744-4236-970B-837EE3F93330}" type="slidenum">
              <a:rPr lang="pt-BR" smtClean="0">
                <a:solidFill>
                  <a:srgbClr val="000000"/>
                </a:solidFill>
              </a:rPr>
              <a:pPr/>
              <a:t>‹nº›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887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1F6FB-0568-4EDD-83FE-5AE1EC1AD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39" y="1100020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10B338-D302-4EBB-9032-3BB24628A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39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2" indent="0" algn="ctr">
              <a:buNone/>
              <a:defRPr sz="1960"/>
            </a:lvl2pPr>
            <a:lvl3pPr marL="896203" indent="0" algn="ctr">
              <a:buNone/>
              <a:defRPr sz="1764"/>
            </a:lvl3pPr>
            <a:lvl4pPr marL="1344305" indent="0" algn="ctr">
              <a:buNone/>
              <a:defRPr sz="1568"/>
            </a:lvl4pPr>
            <a:lvl5pPr marL="1792407" indent="0" algn="ctr">
              <a:buNone/>
              <a:defRPr sz="1568"/>
            </a:lvl5pPr>
            <a:lvl6pPr marL="2240509" indent="0" algn="ctr">
              <a:buNone/>
              <a:defRPr sz="1568"/>
            </a:lvl6pPr>
            <a:lvl7pPr marL="2688610" indent="0" algn="ctr">
              <a:buNone/>
              <a:defRPr sz="1568"/>
            </a:lvl7pPr>
            <a:lvl8pPr marL="3136712" indent="0" algn="ctr">
              <a:buNone/>
              <a:defRPr sz="1568"/>
            </a:lvl8pPr>
            <a:lvl9pPr marL="3584814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706AD1-573F-4DDB-B7FD-A4AD774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141231-404A-48CF-804D-D34F5647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ECAFF0-8627-4E1A-AB87-B73A7D00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9698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E168B9FB-9D01-4687-B256-A642C085057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8" name="Imagem 8">
            <a:extLst>
              <a:ext uri="{FF2B5EF4-FFF2-40B4-BE49-F238E27FC236}">
                <a16:creationId xmlns:a16="http://schemas.microsoft.com/office/drawing/2014/main" id="{74AF1826-7B8A-4C52-AD3A-29F9CFE677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16597" r="983" b="9499"/>
          <a:stretch/>
        </p:blipFill>
        <p:spPr>
          <a:xfrm>
            <a:off x="0" y="-1"/>
            <a:ext cx="11949290" cy="6721476"/>
          </a:xfrm>
          <a:prstGeom prst="rect">
            <a:avLst/>
          </a:prstGeom>
        </p:spPr>
      </p:pic>
      <p:sp>
        <p:nvSpPr>
          <p:cNvPr id="5" name="doc id" hidden="1"/>
          <p:cNvSpPr txBox="1">
            <a:spLocks noChangeArrowheads="1"/>
          </p:cNvSpPr>
          <p:nvPr userDrawn="1"/>
        </p:nvSpPr>
        <p:spPr bwMode="auto">
          <a:xfrm>
            <a:off x="11364895" y="36514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hangingPunct="1">
              <a:defRPr/>
            </a:pPr>
            <a:endParaRPr lang="en-US" sz="1067" dirty="0">
              <a:solidFill>
                <a:srgbClr val="482A06"/>
              </a:solidFill>
              <a:latin typeface="Arial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gray">
          <a:xfrm>
            <a:off x="3228975" y="4158570"/>
            <a:ext cx="5759449" cy="492443"/>
          </a:xfrm>
          <a:prstGeom prst="rect">
            <a:avLst/>
          </a:prstGeom>
        </p:spPr>
        <p:txBody>
          <a:bodyPr/>
          <a:lstStyle>
            <a:lvl1pPr>
              <a:defRPr sz="3200" b="0" baseline="0">
                <a:solidFill>
                  <a:srgbClr val="4C4C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title style</a:t>
            </a:r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3228975" y="4807633"/>
            <a:ext cx="57594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1400" dirty="0">
                <a:solidFill>
                  <a:srgbClr val="7F7F7F"/>
                </a:solidFill>
                <a:latin typeface="Arial"/>
              </a:rPr>
              <a:t>Document type | Date</a:t>
            </a:r>
          </a:p>
        </p:txBody>
      </p:sp>
    </p:spTree>
    <p:extLst>
      <p:ext uri="{BB962C8B-B14F-4D97-AF65-F5344CB8AC3E}">
        <p14:creationId xmlns:p14="http://schemas.microsoft.com/office/powerpoint/2010/main" val="2085854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doc id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10" name="Imagem 16">
            <a:extLst>
              <a:ext uri="{FF2B5EF4-FFF2-40B4-BE49-F238E27FC236}">
                <a16:creationId xmlns:a16="http://schemas.microsoft.com/office/drawing/2014/main" id="{E602CFAB-1739-4888-AA1B-37491A9A74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160" y="6308630"/>
            <a:ext cx="1173034" cy="335625"/>
          </a:xfrm>
          <a:prstGeom prst="rect">
            <a:avLst/>
          </a:prstGeom>
        </p:spPr>
      </p:pic>
      <p:pic>
        <p:nvPicPr>
          <p:cNvPr id="11" name="Imagem 19">
            <a:extLst>
              <a:ext uri="{FF2B5EF4-FFF2-40B4-BE49-F238E27FC236}">
                <a16:creationId xmlns:a16="http://schemas.microsoft.com/office/drawing/2014/main" id="{E2057505-5B16-48D6-AB5C-E36670A13E3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333" y="293413"/>
            <a:ext cx="1799605" cy="53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13" name="Imagem 7">
            <a:extLst>
              <a:ext uri="{FF2B5EF4-FFF2-40B4-BE49-F238E27FC236}">
                <a16:creationId xmlns:a16="http://schemas.microsoft.com/office/drawing/2014/main" id="{4975CE1D-3FDC-4E8A-8D7F-3FA69DAB25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-1" y="0"/>
            <a:ext cx="11949291" cy="67214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95833F7-CA73-473F-A4B8-002A20BBBA9F}"/>
              </a:ext>
            </a:extLst>
          </p:cNvPr>
          <p:cNvGrpSpPr/>
          <p:nvPr userDrawn="1"/>
        </p:nvGrpSpPr>
        <p:grpSpPr>
          <a:xfrm>
            <a:off x="2477782" y="2907905"/>
            <a:ext cx="6993725" cy="905667"/>
            <a:chOff x="2605588" y="2862093"/>
            <a:chExt cx="6993725" cy="905667"/>
          </a:xfrm>
        </p:grpSpPr>
        <p:pic>
          <p:nvPicPr>
            <p:cNvPr id="14" name="Imagem 5">
              <a:extLst>
                <a:ext uri="{FF2B5EF4-FFF2-40B4-BE49-F238E27FC236}">
                  <a16:creationId xmlns:a16="http://schemas.microsoft.com/office/drawing/2014/main" id="{F271DB39-1F76-4AC2-84F4-B5DCD9AA86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788" y="2989943"/>
              <a:ext cx="2718525" cy="777817"/>
            </a:xfrm>
            <a:prstGeom prst="rect">
              <a:avLst/>
            </a:prstGeom>
          </p:spPr>
        </p:pic>
        <p:pic>
          <p:nvPicPr>
            <p:cNvPr id="15" name="Imagem 6">
              <a:extLst>
                <a:ext uri="{FF2B5EF4-FFF2-40B4-BE49-F238E27FC236}">
                  <a16:creationId xmlns:a16="http://schemas.microsoft.com/office/drawing/2014/main" id="{8F3DB40D-1D38-4443-B9EC-73D3DAD45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588" y="2862093"/>
              <a:ext cx="3056840" cy="905667"/>
            </a:xfrm>
            <a:prstGeom prst="rect">
              <a:avLst/>
            </a:prstGeom>
          </p:spPr>
        </p:pic>
      </p:grp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716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0B4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C2D0DCE-CDCF-4279-9C42-4592E8D9FA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6" imgH="386" progId="TCLayout.ActiveDocument.1">
                  <p:embed/>
                </p:oleObj>
              </mc:Choice>
              <mc:Fallback>
                <p:oleObj name="think-cell Slide" r:id="rId4" imgW="386" imgH="3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C2D0DCE-CDCF-4279-9C42-4592E8D9F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EF70793-C419-44C2-B412-FD64AD617A0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9" y="230189"/>
            <a:ext cx="11386198" cy="46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/>
          <p:cNvSpPr txBox="1">
            <a:spLocks/>
          </p:cNvSpPr>
          <p:nvPr userDrawn="1"/>
        </p:nvSpPr>
        <p:spPr bwMode="black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/>
                </a:solidFill>
              </a:rPr>
              <a:pPr/>
              <a:t>‹nº›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7" name="Imagem 16">
            <a:extLst>
              <a:ext uri="{FF2B5EF4-FFF2-40B4-BE49-F238E27FC236}">
                <a16:creationId xmlns:a16="http://schemas.microsoft.com/office/drawing/2014/main" id="{2AAC5617-9D88-4441-A943-C2C0C0ECBB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683" y="7388130"/>
            <a:ext cx="1173034" cy="3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97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0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96">
          <p15:clr>
            <a:srgbClr val="00000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63F7-A900-44C0-8C8C-D9B07D92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7826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58" progId="TCLayout.ActiveDocument.1">
                  <p:embed/>
                </p:oleObj>
              </mc:Choice>
              <mc:Fallback>
                <p:oleObj name="think-cell Slide" r:id="rId4" imgW="359" imgH="35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405E12A2-906A-4992-AF09-8E5123ACD82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5587" cy="15559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fr-FR" sz="1960" b="1" dirty="0">
              <a:solidFill>
                <a:srgbClr val="000000"/>
              </a:solidFill>
              <a:latin typeface="Open Sans" panose="020B0606030504020204" pitchFamily="34" charset="0"/>
              <a:ea typeface="ＭＳ Ｐゴシック" panose="020B0600070205080204" pitchFamily="34" charset="-128"/>
              <a:cs typeface="+mj-cs"/>
              <a:sym typeface="Open Sans" panose="020B0606030504020204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7202AF2-FB03-4BA8-92F9-80BA57547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58773" y="229342"/>
            <a:ext cx="10086234" cy="3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pt-BR" noProof="0"/>
              <a:t>Clique para editar o título Mestre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35253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5CAA-11F2-42A5-98E4-4AC5FEE94DDE}" type="datetimeFigureOut">
              <a:rPr lang="pt-BR" smtClean="0">
                <a:solidFill>
                  <a:srgbClr val="000000"/>
                </a:solidFill>
              </a:rPr>
              <a:pPr/>
              <a:t>20/06/2023</a:t>
            </a:fld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95F4-C744-4236-970B-837EE3F93330}" type="slidenum">
              <a:rPr lang="pt-BR" smtClean="0">
                <a:solidFill>
                  <a:srgbClr val="000000"/>
                </a:solidFill>
              </a:rPr>
              <a:pPr/>
              <a:t>‹nº›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587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1F6FB-0568-4EDD-83FE-5AE1EC1AD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39" y="1100020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10B338-D302-4EBB-9032-3BB24628A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39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2" indent="0" algn="ctr">
              <a:buNone/>
              <a:defRPr sz="1960"/>
            </a:lvl2pPr>
            <a:lvl3pPr marL="896203" indent="0" algn="ctr">
              <a:buNone/>
              <a:defRPr sz="1764"/>
            </a:lvl3pPr>
            <a:lvl4pPr marL="1344305" indent="0" algn="ctr">
              <a:buNone/>
              <a:defRPr sz="1568"/>
            </a:lvl4pPr>
            <a:lvl5pPr marL="1792407" indent="0" algn="ctr">
              <a:buNone/>
              <a:defRPr sz="1568"/>
            </a:lvl5pPr>
            <a:lvl6pPr marL="2240509" indent="0" algn="ctr">
              <a:buNone/>
              <a:defRPr sz="1568"/>
            </a:lvl6pPr>
            <a:lvl7pPr marL="2688610" indent="0" algn="ctr">
              <a:buNone/>
              <a:defRPr sz="1568"/>
            </a:lvl7pPr>
            <a:lvl8pPr marL="3136712" indent="0" algn="ctr">
              <a:buNone/>
              <a:defRPr sz="1568"/>
            </a:lvl8pPr>
            <a:lvl9pPr marL="3584814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706AD1-573F-4DDB-B7FD-A4AD774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141231-404A-48CF-804D-D34F5647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ECAFF0-8627-4E1A-AB87-B73A7D00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08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3914FB-4E4C-4BBF-965A-71F75E7B4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39" y="1100020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F86278-EA7B-4CA8-B9E6-90A3D534A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39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2" indent="0" algn="ctr">
              <a:buNone/>
              <a:defRPr sz="1960"/>
            </a:lvl2pPr>
            <a:lvl3pPr marL="896203" indent="0" algn="ctr">
              <a:buNone/>
              <a:defRPr sz="1764"/>
            </a:lvl3pPr>
            <a:lvl4pPr marL="1344305" indent="0" algn="ctr">
              <a:buNone/>
              <a:defRPr sz="1568"/>
            </a:lvl4pPr>
            <a:lvl5pPr marL="1792407" indent="0" algn="ctr">
              <a:buNone/>
              <a:defRPr sz="1568"/>
            </a:lvl5pPr>
            <a:lvl6pPr marL="2240509" indent="0" algn="ctr">
              <a:buNone/>
              <a:defRPr sz="1568"/>
            </a:lvl6pPr>
            <a:lvl7pPr marL="2688610" indent="0" algn="ctr">
              <a:buNone/>
              <a:defRPr sz="1568"/>
            </a:lvl7pPr>
            <a:lvl8pPr marL="3136712" indent="0" algn="ctr">
              <a:buNone/>
              <a:defRPr sz="1568"/>
            </a:lvl8pPr>
            <a:lvl9pPr marL="3584814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0D210C-53F9-4E62-B7D7-2E5C9354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DE3F29-C3CA-4A58-B4FB-DD5C87A3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6C3C47-FE93-4A06-B7AC-5E003465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61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86BF94-8426-4562-B375-D7A41EFDE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2E981B-5905-465C-98BA-7955026E1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1B536A-9B9A-41E1-B89F-633EED6CF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E639A3-3484-49FB-8762-D785665EE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2B19AF-0698-4EEF-8FF5-6545CA724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7213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1CA6C-C1E1-44BA-BAF5-66D9E37A3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278" y="1675702"/>
            <a:ext cx="10306110" cy="2795946"/>
          </a:xfrm>
        </p:spPr>
        <p:txBody>
          <a:bodyPr anchor="b"/>
          <a:lstStyle>
            <a:lvl1pPr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431E3C-1671-41C3-93BC-121BD3FB5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278" y="4498099"/>
            <a:ext cx="10306110" cy="1470322"/>
          </a:xfrm>
        </p:spPr>
        <p:txBody>
          <a:bodyPr/>
          <a:lstStyle>
            <a:lvl1pPr marL="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1pPr>
            <a:lvl2pPr marL="448102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2pPr>
            <a:lvl3pPr marL="89620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344305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4pPr>
            <a:lvl5pPr marL="1792407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5pPr>
            <a:lvl6pPr marL="2240509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6pPr>
            <a:lvl7pPr marL="2688610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7pPr>
            <a:lvl8pPr marL="31367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8pPr>
            <a:lvl9pPr marL="3584814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34FD44-7580-4BE1-8C57-E2887E5E1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90CCAF-22E0-4D29-AC54-7BEAF6161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86B47D-74E8-414E-956A-DA755A6E0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4413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74ED0-BB73-4BB7-B706-C25018C53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5C34CA-695B-4125-B538-4E8EC0AD4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1502" y="1789282"/>
            <a:ext cx="5078373" cy="4264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A6358A-3095-4496-9541-F947359A9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49238" y="1789282"/>
            <a:ext cx="5078373" cy="4264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3A3CD3-3CDE-43E0-9173-EF003DB19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0A86BF-4A2F-4D18-8323-D63DCC806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F715B8B-8336-44C9-939C-6DB36950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0798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7570C-384A-4B3D-9E51-FEFEC0AFA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357857"/>
            <a:ext cx="10306110" cy="1299174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1DBE3C-7856-4486-9ECD-07F72312A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059" y="1647695"/>
            <a:ext cx="5055034" cy="807510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8102" indent="0">
              <a:buNone/>
              <a:defRPr sz="1960" b="1"/>
            </a:lvl2pPr>
            <a:lvl3pPr marL="896203" indent="0">
              <a:buNone/>
              <a:defRPr sz="1764" b="1"/>
            </a:lvl3pPr>
            <a:lvl4pPr marL="1344305" indent="0">
              <a:buNone/>
              <a:defRPr sz="1568" b="1"/>
            </a:lvl4pPr>
            <a:lvl5pPr marL="1792407" indent="0">
              <a:buNone/>
              <a:defRPr sz="1568" b="1"/>
            </a:lvl5pPr>
            <a:lvl6pPr marL="2240509" indent="0">
              <a:buNone/>
              <a:defRPr sz="1568" b="1"/>
            </a:lvl6pPr>
            <a:lvl7pPr marL="2688610" indent="0">
              <a:buNone/>
              <a:defRPr sz="1568" b="1"/>
            </a:lvl7pPr>
            <a:lvl8pPr marL="3136712" indent="0">
              <a:buNone/>
              <a:defRPr sz="1568" b="1"/>
            </a:lvl8pPr>
            <a:lvl9pPr marL="3584814" indent="0">
              <a:buNone/>
              <a:defRPr sz="15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FEAEDE-A709-417A-A59E-1A163EE17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059" y="2455206"/>
            <a:ext cx="5055034" cy="36112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70CF596-BF00-402C-BA2A-4C8C23337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49239" y="1647695"/>
            <a:ext cx="5079929" cy="807510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8102" indent="0">
              <a:buNone/>
              <a:defRPr sz="1960" b="1"/>
            </a:lvl2pPr>
            <a:lvl3pPr marL="896203" indent="0">
              <a:buNone/>
              <a:defRPr sz="1764" b="1"/>
            </a:lvl3pPr>
            <a:lvl4pPr marL="1344305" indent="0">
              <a:buNone/>
              <a:defRPr sz="1568" b="1"/>
            </a:lvl4pPr>
            <a:lvl5pPr marL="1792407" indent="0">
              <a:buNone/>
              <a:defRPr sz="1568" b="1"/>
            </a:lvl5pPr>
            <a:lvl6pPr marL="2240509" indent="0">
              <a:buNone/>
              <a:defRPr sz="1568" b="1"/>
            </a:lvl6pPr>
            <a:lvl7pPr marL="2688610" indent="0">
              <a:buNone/>
              <a:defRPr sz="1568" b="1"/>
            </a:lvl7pPr>
            <a:lvl8pPr marL="3136712" indent="0">
              <a:buNone/>
              <a:defRPr sz="1568" b="1"/>
            </a:lvl8pPr>
            <a:lvl9pPr marL="3584814" indent="0">
              <a:buNone/>
              <a:defRPr sz="15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AF33D49-B40B-46FF-BBC5-1FABE3CCC9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49239" y="2455206"/>
            <a:ext cx="5079929" cy="36112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5441271-5D84-4329-9718-FA087EAB5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3EB64C-EEDE-4A43-ADEB-5A823D77C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B56658-ACAF-493C-9FDF-285F39A25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11834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8DB13-AA45-4A6F-AEF8-33CFB50F0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7B51E6B-F2AC-4B36-A987-2A00CEAD1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70AB66-2D5F-4150-8DA9-8789F7F4E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A408EA-DF77-4CB9-80E4-AD7869D0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5452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30D7A8-24C1-4A4D-B04F-EA5E856A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E22A283-4573-4F59-9A2D-D86356928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1A38538-A72C-40C6-9ED0-C45DB4E9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1983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4BD86-D3F0-4D77-B12F-FA6FC6DD5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448098"/>
            <a:ext cx="3853900" cy="1568344"/>
          </a:xfrm>
        </p:spPr>
        <p:txBody>
          <a:bodyPr anchor="b"/>
          <a:lstStyle>
            <a:lvl1pPr>
              <a:defRPr sz="313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CFC188-A600-4AD2-B14F-792D0FDB6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930" y="967768"/>
            <a:ext cx="6049238" cy="4776604"/>
          </a:xfrm>
        </p:spPr>
        <p:txBody>
          <a:bodyPr/>
          <a:lstStyle>
            <a:lvl1pPr>
              <a:defRPr sz="3136"/>
            </a:lvl1pPr>
            <a:lvl2pPr>
              <a:defRPr sz="2744"/>
            </a:lvl2pPr>
            <a:lvl3pPr>
              <a:defRPr sz="2352"/>
            </a:lvl3pPr>
            <a:lvl4pPr>
              <a:defRPr sz="1960"/>
            </a:lvl4pPr>
            <a:lvl5pPr>
              <a:defRPr sz="1960"/>
            </a:lvl5pPr>
            <a:lvl6pPr>
              <a:defRPr sz="1960"/>
            </a:lvl6pPr>
            <a:lvl7pPr>
              <a:defRPr sz="1960"/>
            </a:lvl7pPr>
            <a:lvl8pPr>
              <a:defRPr sz="1960"/>
            </a:lvl8pPr>
            <a:lvl9pPr>
              <a:defRPr sz="196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FBC4BE-8A83-43C6-B830-352DF7E79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3058" y="2016443"/>
            <a:ext cx="3853900" cy="3735709"/>
          </a:xfrm>
        </p:spPr>
        <p:txBody>
          <a:bodyPr/>
          <a:lstStyle>
            <a:lvl1pPr marL="0" indent="0">
              <a:buNone/>
              <a:defRPr sz="1568"/>
            </a:lvl1pPr>
            <a:lvl2pPr marL="448102" indent="0">
              <a:buNone/>
              <a:defRPr sz="1372"/>
            </a:lvl2pPr>
            <a:lvl3pPr marL="896203" indent="0">
              <a:buNone/>
              <a:defRPr sz="1176"/>
            </a:lvl3pPr>
            <a:lvl4pPr marL="1344305" indent="0">
              <a:buNone/>
              <a:defRPr sz="980"/>
            </a:lvl4pPr>
            <a:lvl5pPr marL="1792407" indent="0">
              <a:buNone/>
              <a:defRPr sz="980"/>
            </a:lvl5pPr>
            <a:lvl6pPr marL="2240509" indent="0">
              <a:buNone/>
              <a:defRPr sz="980"/>
            </a:lvl6pPr>
            <a:lvl7pPr marL="2688610" indent="0">
              <a:buNone/>
              <a:defRPr sz="980"/>
            </a:lvl7pPr>
            <a:lvl8pPr marL="3136712" indent="0">
              <a:buNone/>
              <a:defRPr sz="980"/>
            </a:lvl8pPr>
            <a:lvl9pPr marL="3584814" indent="0">
              <a:buNone/>
              <a:defRPr sz="9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EEF347-6DE4-4FF4-8C90-1E31FD43E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633235-6276-4455-A0FD-96500F100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9C3B9B-9241-40BA-BB52-CBEECF28D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8804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78318-6643-4D68-84AA-285D3E410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448098"/>
            <a:ext cx="3853900" cy="1568344"/>
          </a:xfrm>
        </p:spPr>
        <p:txBody>
          <a:bodyPr anchor="b"/>
          <a:lstStyle>
            <a:lvl1pPr>
              <a:defRPr sz="313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A784997-BBE5-4368-AA1C-F64F061FC3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79930" y="967768"/>
            <a:ext cx="6049238" cy="4776604"/>
          </a:xfrm>
        </p:spPr>
        <p:txBody>
          <a:bodyPr/>
          <a:lstStyle>
            <a:lvl1pPr marL="0" indent="0">
              <a:buNone/>
              <a:defRPr sz="3136"/>
            </a:lvl1pPr>
            <a:lvl2pPr marL="448102" indent="0">
              <a:buNone/>
              <a:defRPr sz="2744"/>
            </a:lvl2pPr>
            <a:lvl3pPr marL="896203" indent="0">
              <a:buNone/>
              <a:defRPr sz="2352"/>
            </a:lvl3pPr>
            <a:lvl4pPr marL="1344305" indent="0">
              <a:buNone/>
              <a:defRPr sz="1960"/>
            </a:lvl4pPr>
            <a:lvl5pPr marL="1792407" indent="0">
              <a:buNone/>
              <a:defRPr sz="1960"/>
            </a:lvl5pPr>
            <a:lvl6pPr marL="2240509" indent="0">
              <a:buNone/>
              <a:defRPr sz="1960"/>
            </a:lvl6pPr>
            <a:lvl7pPr marL="2688610" indent="0">
              <a:buNone/>
              <a:defRPr sz="1960"/>
            </a:lvl7pPr>
            <a:lvl8pPr marL="3136712" indent="0">
              <a:buNone/>
              <a:defRPr sz="1960"/>
            </a:lvl8pPr>
            <a:lvl9pPr marL="3584814" indent="0">
              <a:buNone/>
              <a:defRPr sz="196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9B95E6E-FAB6-4846-A461-6BD954FD5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3058" y="2016443"/>
            <a:ext cx="3853900" cy="3735709"/>
          </a:xfrm>
        </p:spPr>
        <p:txBody>
          <a:bodyPr/>
          <a:lstStyle>
            <a:lvl1pPr marL="0" indent="0">
              <a:buNone/>
              <a:defRPr sz="1568"/>
            </a:lvl1pPr>
            <a:lvl2pPr marL="448102" indent="0">
              <a:buNone/>
              <a:defRPr sz="1372"/>
            </a:lvl2pPr>
            <a:lvl3pPr marL="896203" indent="0">
              <a:buNone/>
              <a:defRPr sz="1176"/>
            </a:lvl3pPr>
            <a:lvl4pPr marL="1344305" indent="0">
              <a:buNone/>
              <a:defRPr sz="980"/>
            </a:lvl4pPr>
            <a:lvl5pPr marL="1792407" indent="0">
              <a:buNone/>
              <a:defRPr sz="980"/>
            </a:lvl5pPr>
            <a:lvl6pPr marL="2240509" indent="0">
              <a:buNone/>
              <a:defRPr sz="980"/>
            </a:lvl6pPr>
            <a:lvl7pPr marL="2688610" indent="0">
              <a:buNone/>
              <a:defRPr sz="980"/>
            </a:lvl7pPr>
            <a:lvl8pPr marL="3136712" indent="0">
              <a:buNone/>
              <a:defRPr sz="980"/>
            </a:lvl8pPr>
            <a:lvl9pPr marL="3584814" indent="0">
              <a:buNone/>
              <a:defRPr sz="9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816A49-48F9-46F3-BC5A-1A3E470CD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8E0299-65E8-45E3-B7B2-5FE97DE3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553B251-45A7-434A-91D3-A0DBD9A9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21034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B42F2-6A25-4AD8-8CE2-0864427B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697430-0479-49D6-BBD9-F97C2F7A2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D8FF9C-29ED-4A8D-B4AA-17A235871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CE7623-5E69-4909-816D-34FBDE42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31867A-8B6B-4DEC-B2CE-B264EB65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3687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2006BB-A914-483E-BD8C-66BB65DE42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51084" y="357856"/>
            <a:ext cx="2576527" cy="56961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774514D-0A0A-4AEC-A50A-0D1740C3C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21501" y="357856"/>
            <a:ext cx="7580219" cy="569613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FBC6CE-7022-4F6A-A171-AAFBB6642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84D928-13E1-45D7-B52C-FE99BF4A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0F0870-BB7B-4C44-8BD2-AEEBEAA9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1748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1" y="1"/>
            <a:ext cx="11949290" cy="6721475"/>
          </a:xfrm>
          <a:prstGeom prst="rect">
            <a:avLst/>
          </a:prstGeom>
        </p:spPr>
      </p:pic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158760" y="230189"/>
            <a:ext cx="9607541" cy="369332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3"/>
            <a:ext cx="16831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800" smtClean="0">
                <a:solidFill>
                  <a:schemeClr val="bg1">
                    <a:lumMod val="50000"/>
                  </a:schemeClr>
                </a:solidFill>
              </a:rPr>
              <a:pPr lvl="0"/>
              <a:t>‹nº›</a:t>
            </a:fld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doc id"/>
          <p:cNvSpPr>
            <a:spLocks noChangeArrowheads="1"/>
          </p:cNvSpPr>
          <p:nvPr userDrawn="1"/>
        </p:nvSpPr>
        <p:spPr bwMode="gray">
          <a:xfrm flipH="1">
            <a:off x="10445676" y="50804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55"/>
            <a:endParaRPr lang="en-US" sz="600" baseline="0" noProof="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pic>
        <p:nvPicPr>
          <p:cNvPr id="10" name="Imagem 16">
            <a:extLst>
              <a:ext uri="{FF2B5EF4-FFF2-40B4-BE49-F238E27FC236}">
                <a16:creationId xmlns:a16="http://schemas.microsoft.com/office/drawing/2014/main" id="{E602CFAB-1739-4888-AA1B-37491A9A74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160" y="6308631"/>
            <a:ext cx="1173034" cy="335625"/>
          </a:xfrm>
          <a:prstGeom prst="rect">
            <a:avLst/>
          </a:prstGeom>
        </p:spPr>
      </p:pic>
      <p:pic>
        <p:nvPicPr>
          <p:cNvPr id="11" name="Imagem 19">
            <a:extLst>
              <a:ext uri="{FF2B5EF4-FFF2-40B4-BE49-F238E27FC236}">
                <a16:creationId xmlns:a16="http://schemas.microsoft.com/office/drawing/2014/main" id="{E2057505-5B16-48D6-AB5C-E36670A13E3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334" y="293414"/>
            <a:ext cx="1799605" cy="53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4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E168B9FB-9D01-4687-B256-A642C085057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8" name="Imagem 8">
            <a:extLst>
              <a:ext uri="{FF2B5EF4-FFF2-40B4-BE49-F238E27FC236}">
                <a16:creationId xmlns:a16="http://schemas.microsoft.com/office/drawing/2014/main" id="{74AF1826-7B8A-4C52-AD3A-29F9CFE677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16597" r="983" b="9499"/>
          <a:stretch/>
        </p:blipFill>
        <p:spPr>
          <a:xfrm>
            <a:off x="0" y="-1"/>
            <a:ext cx="11949290" cy="6721476"/>
          </a:xfrm>
          <a:prstGeom prst="rect">
            <a:avLst/>
          </a:prstGeom>
        </p:spPr>
      </p:pic>
      <p:sp>
        <p:nvSpPr>
          <p:cNvPr id="5" name="doc id" hidden="1"/>
          <p:cNvSpPr txBox="1">
            <a:spLocks noChangeArrowheads="1"/>
          </p:cNvSpPr>
          <p:nvPr userDrawn="1"/>
        </p:nvSpPr>
        <p:spPr bwMode="auto">
          <a:xfrm>
            <a:off x="11364895" y="36514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hangingPunct="1">
              <a:defRPr/>
            </a:pPr>
            <a:endParaRPr lang="en-US" sz="1067" dirty="0">
              <a:solidFill>
                <a:srgbClr val="482A06"/>
              </a:solidFill>
              <a:latin typeface="Arial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gray">
          <a:xfrm>
            <a:off x="3228975" y="4158570"/>
            <a:ext cx="5759449" cy="492443"/>
          </a:xfrm>
          <a:prstGeom prst="rect">
            <a:avLst/>
          </a:prstGeom>
        </p:spPr>
        <p:txBody>
          <a:bodyPr/>
          <a:lstStyle>
            <a:lvl1pPr>
              <a:defRPr sz="3200" b="0" baseline="0">
                <a:solidFill>
                  <a:srgbClr val="4C4C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title style</a:t>
            </a:r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3228975" y="4807633"/>
            <a:ext cx="57594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1400" dirty="0">
                <a:solidFill>
                  <a:srgbClr val="7F7F7F"/>
                </a:solidFill>
                <a:latin typeface="Arial"/>
              </a:rPr>
              <a:t>Document type | Date</a:t>
            </a:r>
          </a:p>
        </p:txBody>
      </p:sp>
    </p:spTree>
    <p:extLst>
      <p:ext uri="{BB962C8B-B14F-4D97-AF65-F5344CB8AC3E}">
        <p14:creationId xmlns:p14="http://schemas.microsoft.com/office/powerpoint/2010/main" val="36252656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doc id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10" name="Imagem 16">
            <a:extLst>
              <a:ext uri="{FF2B5EF4-FFF2-40B4-BE49-F238E27FC236}">
                <a16:creationId xmlns:a16="http://schemas.microsoft.com/office/drawing/2014/main" id="{E602CFAB-1739-4888-AA1B-37491A9A74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160" y="6308630"/>
            <a:ext cx="1173034" cy="335625"/>
          </a:xfrm>
          <a:prstGeom prst="rect">
            <a:avLst/>
          </a:prstGeom>
        </p:spPr>
      </p:pic>
      <p:pic>
        <p:nvPicPr>
          <p:cNvPr id="11" name="Imagem 19">
            <a:extLst>
              <a:ext uri="{FF2B5EF4-FFF2-40B4-BE49-F238E27FC236}">
                <a16:creationId xmlns:a16="http://schemas.microsoft.com/office/drawing/2014/main" id="{E2057505-5B16-48D6-AB5C-E36670A13E3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333" y="293413"/>
            <a:ext cx="1799605" cy="53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6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752F49-B9D9-4274-8246-EA14CE0BEE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752F49-B9D9-4274-8246-EA14CE0BEE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41CF34D-AA3D-42C0-A921-56A6FA7306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2" name="Imagem 14">
            <a:extLst>
              <a:ext uri="{FF2B5EF4-FFF2-40B4-BE49-F238E27FC236}">
                <a16:creationId xmlns:a16="http://schemas.microsoft.com/office/drawing/2014/main" id="{02299F20-EF6B-4F73-855A-2CBFE52C6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0" y="0"/>
            <a:ext cx="11949290" cy="6721475"/>
          </a:xfrm>
          <a:prstGeom prst="rect">
            <a:avLst/>
          </a:prstGeom>
        </p:spPr>
      </p:pic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>
                    <a:lumMod val="50000"/>
                  </a:srgbClr>
                </a:solidFill>
              </a:rPr>
              <a:pPr/>
              <a:t>‹nº›</a:t>
            </a:fld>
            <a:endParaRPr lang="en-US" sz="800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13" name="Imagem 7">
            <a:extLst>
              <a:ext uri="{FF2B5EF4-FFF2-40B4-BE49-F238E27FC236}">
                <a16:creationId xmlns:a16="http://schemas.microsoft.com/office/drawing/2014/main" id="{4975CE1D-3FDC-4E8A-8D7F-3FA69DAB25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1408" r="-6" b="4679"/>
          <a:stretch/>
        </p:blipFill>
        <p:spPr>
          <a:xfrm>
            <a:off x="-1" y="0"/>
            <a:ext cx="11949291" cy="67214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95833F7-CA73-473F-A4B8-002A20BBBA9F}"/>
              </a:ext>
            </a:extLst>
          </p:cNvPr>
          <p:cNvGrpSpPr/>
          <p:nvPr userDrawn="1"/>
        </p:nvGrpSpPr>
        <p:grpSpPr>
          <a:xfrm>
            <a:off x="2477782" y="2907905"/>
            <a:ext cx="6993725" cy="905667"/>
            <a:chOff x="2605588" y="2862093"/>
            <a:chExt cx="6993725" cy="905667"/>
          </a:xfrm>
        </p:grpSpPr>
        <p:pic>
          <p:nvPicPr>
            <p:cNvPr id="14" name="Imagem 5">
              <a:extLst>
                <a:ext uri="{FF2B5EF4-FFF2-40B4-BE49-F238E27FC236}">
                  <a16:creationId xmlns:a16="http://schemas.microsoft.com/office/drawing/2014/main" id="{F271DB39-1F76-4AC2-84F4-B5DCD9AA86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788" y="2989943"/>
              <a:ext cx="2718525" cy="777817"/>
            </a:xfrm>
            <a:prstGeom prst="rect">
              <a:avLst/>
            </a:prstGeom>
          </p:spPr>
        </p:pic>
        <p:pic>
          <p:nvPicPr>
            <p:cNvPr id="15" name="Imagem 6">
              <a:extLst>
                <a:ext uri="{FF2B5EF4-FFF2-40B4-BE49-F238E27FC236}">
                  <a16:creationId xmlns:a16="http://schemas.microsoft.com/office/drawing/2014/main" id="{8F3DB40D-1D38-4443-B9EC-73D3DAD45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588" y="2862093"/>
              <a:ext cx="3056840" cy="905667"/>
            </a:xfrm>
            <a:prstGeom prst="rect">
              <a:avLst/>
            </a:prstGeom>
          </p:spPr>
        </p:pic>
      </p:grp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2805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40">
          <p15:clr>
            <a:srgbClr val="F26B43"/>
          </p15:clr>
        </p15:guide>
        <p15:guide id="2" pos="99">
          <p15:clr>
            <a:srgbClr val="F26B43"/>
          </p15:clr>
        </p15:guide>
        <p15:guide id="3" orient="horz" pos="688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0B4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C2D0DCE-CDCF-4279-9C42-4592E8D9FA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6" imgH="386" progId="TCLayout.ActiveDocument.1">
                  <p:embed/>
                </p:oleObj>
              </mc:Choice>
              <mc:Fallback>
                <p:oleObj name="think-cell Slide" r:id="rId4" imgW="386" imgH="3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C2D0DCE-CDCF-4279-9C42-4592E8D9F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EF70793-C419-44C2-B412-FD64AD617A0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000" b="1" dirty="0">
              <a:solidFill>
                <a:srgbClr val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9" y="230189"/>
            <a:ext cx="11386198" cy="46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/>
          <p:cNvSpPr txBox="1">
            <a:spLocks/>
          </p:cNvSpPr>
          <p:nvPr userDrawn="1"/>
        </p:nvSpPr>
        <p:spPr bwMode="black">
          <a:xfrm>
            <a:off x="11419923" y="6508272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800" smtClean="0">
                <a:solidFill>
                  <a:srgbClr val="FFFFFF"/>
                </a:solidFill>
              </a:rPr>
              <a:pPr/>
              <a:t>‹nº›</a:t>
            </a:fld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7" name="Imagem 16">
            <a:extLst>
              <a:ext uri="{FF2B5EF4-FFF2-40B4-BE49-F238E27FC236}">
                <a16:creationId xmlns:a16="http://schemas.microsoft.com/office/drawing/2014/main" id="{2AAC5617-9D88-4441-A943-C2C0C0ECBB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683" y="7388130"/>
            <a:ext cx="1173034" cy="3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15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0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96">
          <p15:clr>
            <a:srgbClr val="00000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63F7-A900-44C0-8C8C-D9B07D92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9962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58" progId="TCLayout.ActiveDocument.1">
                  <p:embed/>
                </p:oleObj>
              </mc:Choice>
              <mc:Fallback>
                <p:oleObj name="think-cell Slide" r:id="rId4" imgW="359" imgH="35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405E12A2-906A-4992-AF09-8E5123ACD82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5587" cy="15559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fr-FR" sz="1960" b="1" dirty="0">
              <a:solidFill>
                <a:srgbClr val="000000"/>
              </a:solidFill>
              <a:latin typeface="Open Sans" panose="020B0606030504020204" pitchFamily="34" charset="0"/>
              <a:ea typeface="ＭＳ Ｐゴシック" panose="020B0600070205080204" pitchFamily="34" charset="-128"/>
              <a:cs typeface="+mj-cs"/>
              <a:sym typeface="Open Sans" panose="020B0606030504020204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7202AF2-FB03-4BA8-92F9-80BA57547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58773" y="229342"/>
            <a:ext cx="10086234" cy="3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pt-BR" noProof="0"/>
              <a:t>Clique para editar o título Mestre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667412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5CAA-11F2-42A5-98E4-4AC5FEE94DDE}" type="datetimeFigureOut">
              <a:rPr lang="pt-BR" smtClean="0">
                <a:solidFill>
                  <a:srgbClr val="000000"/>
                </a:solidFill>
              </a:rPr>
              <a:pPr/>
              <a:t>20/06/2023</a:t>
            </a:fld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95F4-C744-4236-970B-837EE3F93330}" type="slidenum">
              <a:rPr lang="pt-BR" smtClean="0">
                <a:solidFill>
                  <a:srgbClr val="000000"/>
                </a:solidFill>
              </a:rPr>
              <a:pPr/>
              <a:t>‹nº›</a:t>
            </a:fld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901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1F6FB-0568-4EDD-83FE-5AE1EC1AD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39" y="1100020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10B338-D302-4EBB-9032-3BB24628A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39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2" indent="0" algn="ctr">
              <a:buNone/>
              <a:defRPr sz="1960"/>
            </a:lvl2pPr>
            <a:lvl3pPr marL="896203" indent="0" algn="ctr">
              <a:buNone/>
              <a:defRPr sz="1764"/>
            </a:lvl3pPr>
            <a:lvl4pPr marL="1344305" indent="0" algn="ctr">
              <a:buNone/>
              <a:defRPr sz="1568"/>
            </a:lvl4pPr>
            <a:lvl5pPr marL="1792407" indent="0" algn="ctr">
              <a:buNone/>
              <a:defRPr sz="1568"/>
            </a:lvl5pPr>
            <a:lvl6pPr marL="2240509" indent="0" algn="ctr">
              <a:buNone/>
              <a:defRPr sz="1568"/>
            </a:lvl6pPr>
            <a:lvl7pPr marL="2688610" indent="0" algn="ctr">
              <a:buNone/>
              <a:defRPr sz="1568"/>
            </a:lvl7pPr>
            <a:lvl8pPr marL="3136712" indent="0" algn="ctr">
              <a:buNone/>
              <a:defRPr sz="1568"/>
            </a:lvl8pPr>
            <a:lvl9pPr marL="3584814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706AD1-573F-4DDB-B7FD-A4AD774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141231-404A-48CF-804D-D34F5647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ECAFF0-8627-4E1A-AB87-B73A7D00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479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70D80-10A9-4550-B536-9D17ED38C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39" y="1100020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EF2393-3FC5-4863-A9F3-0C88827B5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39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2" indent="0" algn="ctr">
              <a:buNone/>
              <a:defRPr sz="1960"/>
            </a:lvl2pPr>
            <a:lvl3pPr marL="896203" indent="0" algn="ctr">
              <a:buNone/>
              <a:defRPr sz="1764"/>
            </a:lvl3pPr>
            <a:lvl4pPr marL="1344305" indent="0" algn="ctr">
              <a:buNone/>
              <a:defRPr sz="1568"/>
            </a:lvl4pPr>
            <a:lvl5pPr marL="1792407" indent="0" algn="ctr">
              <a:buNone/>
              <a:defRPr sz="1568"/>
            </a:lvl5pPr>
            <a:lvl6pPr marL="2240509" indent="0" algn="ctr">
              <a:buNone/>
              <a:defRPr sz="1568"/>
            </a:lvl6pPr>
            <a:lvl7pPr marL="2688610" indent="0" algn="ctr">
              <a:buNone/>
              <a:defRPr sz="1568"/>
            </a:lvl7pPr>
            <a:lvl8pPr marL="3136712" indent="0" algn="ctr">
              <a:buNone/>
              <a:defRPr sz="1568"/>
            </a:lvl8pPr>
            <a:lvl9pPr marL="3584814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7777CF-FE02-4D0B-9CFF-25879C63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20AEFC-0893-4F71-B07C-DEFACDB5A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0D4203-7314-460D-9A13-1BC9D798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9467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1BD6B-9561-4CCF-8818-A963E6B7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46EAB2-D656-4DA0-8AA7-2560095E0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1B5C6-DDBB-4641-AA5C-363A9D3D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2832D9-25AA-4A14-A02A-0EA622F7D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E49C08-E47D-4C2E-96F7-C5D64CF2F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136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05C81-AE3D-47D4-8297-F58D15D8A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278" y="1675702"/>
            <a:ext cx="10306110" cy="2795946"/>
          </a:xfrm>
        </p:spPr>
        <p:txBody>
          <a:bodyPr anchor="b"/>
          <a:lstStyle>
            <a:lvl1pPr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18212F-AE51-477F-B9AE-0677D1D3A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278" y="4498099"/>
            <a:ext cx="10306110" cy="1470322"/>
          </a:xfrm>
        </p:spPr>
        <p:txBody>
          <a:bodyPr/>
          <a:lstStyle>
            <a:lvl1pPr marL="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1pPr>
            <a:lvl2pPr marL="448102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2pPr>
            <a:lvl3pPr marL="89620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344305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4pPr>
            <a:lvl5pPr marL="1792407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5pPr>
            <a:lvl6pPr marL="2240509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6pPr>
            <a:lvl7pPr marL="2688610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7pPr>
            <a:lvl8pPr marL="31367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8pPr>
            <a:lvl9pPr marL="3584814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9A712E-3121-4A30-8175-343D20AAF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8B3EC0-0FBC-435D-816A-8FCEEF1A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DCC50C-1251-4828-8CE7-FA833107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967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7CBEF-1449-455B-AFED-945AA2FC4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B01EE-6617-428F-8F39-39E03537B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1502" y="1789282"/>
            <a:ext cx="5078373" cy="4264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488347-5789-4898-8419-888913B5F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49238" y="1789282"/>
            <a:ext cx="5078373" cy="4264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CD18AB-66FB-452D-9F1B-F210B19C8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188928-B23A-4B90-A96E-9A0D233DC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842314-2341-40ED-97AE-C7627C309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9356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8B1E6-01C6-41FD-9BDB-AA810BEF4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357857"/>
            <a:ext cx="10306110" cy="1299174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D6D37C-6DBC-4675-887D-119071029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059" y="1647695"/>
            <a:ext cx="5055034" cy="807510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8102" indent="0">
              <a:buNone/>
              <a:defRPr sz="1960" b="1"/>
            </a:lvl2pPr>
            <a:lvl3pPr marL="896203" indent="0">
              <a:buNone/>
              <a:defRPr sz="1764" b="1"/>
            </a:lvl3pPr>
            <a:lvl4pPr marL="1344305" indent="0">
              <a:buNone/>
              <a:defRPr sz="1568" b="1"/>
            </a:lvl4pPr>
            <a:lvl5pPr marL="1792407" indent="0">
              <a:buNone/>
              <a:defRPr sz="1568" b="1"/>
            </a:lvl5pPr>
            <a:lvl6pPr marL="2240509" indent="0">
              <a:buNone/>
              <a:defRPr sz="1568" b="1"/>
            </a:lvl6pPr>
            <a:lvl7pPr marL="2688610" indent="0">
              <a:buNone/>
              <a:defRPr sz="1568" b="1"/>
            </a:lvl7pPr>
            <a:lvl8pPr marL="3136712" indent="0">
              <a:buNone/>
              <a:defRPr sz="1568" b="1"/>
            </a:lvl8pPr>
            <a:lvl9pPr marL="3584814" indent="0">
              <a:buNone/>
              <a:defRPr sz="15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2CDD6A-E267-4A5D-A653-E28059AE2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059" y="2455206"/>
            <a:ext cx="5055034" cy="36112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7BF208A-03BE-4BF1-885E-A27663012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49239" y="1647695"/>
            <a:ext cx="5079929" cy="807510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8102" indent="0">
              <a:buNone/>
              <a:defRPr sz="1960" b="1"/>
            </a:lvl2pPr>
            <a:lvl3pPr marL="896203" indent="0">
              <a:buNone/>
              <a:defRPr sz="1764" b="1"/>
            </a:lvl3pPr>
            <a:lvl4pPr marL="1344305" indent="0">
              <a:buNone/>
              <a:defRPr sz="1568" b="1"/>
            </a:lvl4pPr>
            <a:lvl5pPr marL="1792407" indent="0">
              <a:buNone/>
              <a:defRPr sz="1568" b="1"/>
            </a:lvl5pPr>
            <a:lvl6pPr marL="2240509" indent="0">
              <a:buNone/>
              <a:defRPr sz="1568" b="1"/>
            </a:lvl6pPr>
            <a:lvl7pPr marL="2688610" indent="0">
              <a:buNone/>
              <a:defRPr sz="1568" b="1"/>
            </a:lvl7pPr>
            <a:lvl8pPr marL="3136712" indent="0">
              <a:buNone/>
              <a:defRPr sz="1568" b="1"/>
            </a:lvl8pPr>
            <a:lvl9pPr marL="3584814" indent="0">
              <a:buNone/>
              <a:defRPr sz="15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3CB6248-634B-4878-A733-7CDA32C417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49239" y="2455206"/>
            <a:ext cx="5079929" cy="36112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8D4A19-831D-4C5E-A966-13337DCA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F6A670-D542-42F7-AA60-5AC387562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F2D30FE-EDA1-4879-8CC7-DBF0A52E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74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DA8D5-8730-4997-8E23-92F82ECD0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EF1BB0-54F0-417D-B477-F3349CA0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E3A650F-4D12-4E39-B102-B11DDB092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8BCF828-E99D-4180-8AD0-EEC814D5E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0579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1E73FCE-6218-43F9-B009-35432E60B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BFEAACE-36DC-480D-96A6-6E8151BA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3CCC72F-7801-4F73-B55E-8E54F5B9E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083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6C6F57-167F-470F-AEB5-CCF7B8D3B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448098"/>
            <a:ext cx="3853900" cy="1568344"/>
          </a:xfrm>
        </p:spPr>
        <p:txBody>
          <a:bodyPr anchor="b"/>
          <a:lstStyle>
            <a:lvl1pPr>
              <a:defRPr sz="313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542034-C752-4E77-86C7-C5F39FD40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930" y="967768"/>
            <a:ext cx="6049238" cy="4776604"/>
          </a:xfrm>
        </p:spPr>
        <p:txBody>
          <a:bodyPr/>
          <a:lstStyle>
            <a:lvl1pPr>
              <a:defRPr sz="3136"/>
            </a:lvl1pPr>
            <a:lvl2pPr>
              <a:defRPr sz="2744"/>
            </a:lvl2pPr>
            <a:lvl3pPr>
              <a:defRPr sz="2352"/>
            </a:lvl3pPr>
            <a:lvl4pPr>
              <a:defRPr sz="1960"/>
            </a:lvl4pPr>
            <a:lvl5pPr>
              <a:defRPr sz="1960"/>
            </a:lvl5pPr>
            <a:lvl6pPr>
              <a:defRPr sz="1960"/>
            </a:lvl6pPr>
            <a:lvl7pPr>
              <a:defRPr sz="1960"/>
            </a:lvl7pPr>
            <a:lvl8pPr>
              <a:defRPr sz="1960"/>
            </a:lvl8pPr>
            <a:lvl9pPr>
              <a:defRPr sz="196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ED39594-20C6-41A5-B048-8621E8C7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3058" y="2016443"/>
            <a:ext cx="3853900" cy="3735709"/>
          </a:xfrm>
        </p:spPr>
        <p:txBody>
          <a:bodyPr/>
          <a:lstStyle>
            <a:lvl1pPr marL="0" indent="0">
              <a:buNone/>
              <a:defRPr sz="1568"/>
            </a:lvl1pPr>
            <a:lvl2pPr marL="448102" indent="0">
              <a:buNone/>
              <a:defRPr sz="1372"/>
            </a:lvl2pPr>
            <a:lvl3pPr marL="896203" indent="0">
              <a:buNone/>
              <a:defRPr sz="1176"/>
            </a:lvl3pPr>
            <a:lvl4pPr marL="1344305" indent="0">
              <a:buNone/>
              <a:defRPr sz="980"/>
            </a:lvl4pPr>
            <a:lvl5pPr marL="1792407" indent="0">
              <a:buNone/>
              <a:defRPr sz="980"/>
            </a:lvl5pPr>
            <a:lvl6pPr marL="2240509" indent="0">
              <a:buNone/>
              <a:defRPr sz="980"/>
            </a:lvl6pPr>
            <a:lvl7pPr marL="2688610" indent="0">
              <a:buNone/>
              <a:defRPr sz="980"/>
            </a:lvl7pPr>
            <a:lvl8pPr marL="3136712" indent="0">
              <a:buNone/>
              <a:defRPr sz="980"/>
            </a:lvl8pPr>
            <a:lvl9pPr marL="3584814" indent="0">
              <a:buNone/>
              <a:defRPr sz="9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ACDDB5-116E-4522-A8A6-3F9E11FEB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C72C67-17C8-439A-BD6A-45E7F00A8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099FCA-1192-41F7-8FD5-AA330E012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29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4355B-62BE-44B6-8AE4-9197C396A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448098"/>
            <a:ext cx="3853900" cy="1568344"/>
          </a:xfrm>
        </p:spPr>
        <p:txBody>
          <a:bodyPr anchor="b"/>
          <a:lstStyle>
            <a:lvl1pPr>
              <a:defRPr sz="313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F58CCF-2A28-429C-B28C-B94231C952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79930" y="967768"/>
            <a:ext cx="6049238" cy="4776604"/>
          </a:xfrm>
        </p:spPr>
        <p:txBody>
          <a:bodyPr/>
          <a:lstStyle>
            <a:lvl1pPr marL="0" indent="0">
              <a:buNone/>
              <a:defRPr sz="3136"/>
            </a:lvl1pPr>
            <a:lvl2pPr marL="448102" indent="0">
              <a:buNone/>
              <a:defRPr sz="2744"/>
            </a:lvl2pPr>
            <a:lvl3pPr marL="896203" indent="0">
              <a:buNone/>
              <a:defRPr sz="2352"/>
            </a:lvl3pPr>
            <a:lvl4pPr marL="1344305" indent="0">
              <a:buNone/>
              <a:defRPr sz="1960"/>
            </a:lvl4pPr>
            <a:lvl5pPr marL="1792407" indent="0">
              <a:buNone/>
              <a:defRPr sz="1960"/>
            </a:lvl5pPr>
            <a:lvl6pPr marL="2240509" indent="0">
              <a:buNone/>
              <a:defRPr sz="1960"/>
            </a:lvl6pPr>
            <a:lvl7pPr marL="2688610" indent="0">
              <a:buNone/>
              <a:defRPr sz="1960"/>
            </a:lvl7pPr>
            <a:lvl8pPr marL="3136712" indent="0">
              <a:buNone/>
              <a:defRPr sz="1960"/>
            </a:lvl8pPr>
            <a:lvl9pPr marL="3584814" indent="0">
              <a:buNone/>
              <a:defRPr sz="196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5EBD53-D0DB-4BF5-89CB-BEA137EC4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3058" y="2016443"/>
            <a:ext cx="3853900" cy="3735709"/>
          </a:xfrm>
        </p:spPr>
        <p:txBody>
          <a:bodyPr/>
          <a:lstStyle>
            <a:lvl1pPr marL="0" indent="0">
              <a:buNone/>
              <a:defRPr sz="1568"/>
            </a:lvl1pPr>
            <a:lvl2pPr marL="448102" indent="0">
              <a:buNone/>
              <a:defRPr sz="1372"/>
            </a:lvl2pPr>
            <a:lvl3pPr marL="896203" indent="0">
              <a:buNone/>
              <a:defRPr sz="1176"/>
            </a:lvl3pPr>
            <a:lvl4pPr marL="1344305" indent="0">
              <a:buNone/>
              <a:defRPr sz="980"/>
            </a:lvl4pPr>
            <a:lvl5pPr marL="1792407" indent="0">
              <a:buNone/>
              <a:defRPr sz="980"/>
            </a:lvl5pPr>
            <a:lvl6pPr marL="2240509" indent="0">
              <a:buNone/>
              <a:defRPr sz="980"/>
            </a:lvl6pPr>
            <a:lvl7pPr marL="2688610" indent="0">
              <a:buNone/>
              <a:defRPr sz="980"/>
            </a:lvl7pPr>
            <a:lvl8pPr marL="3136712" indent="0">
              <a:buNone/>
              <a:defRPr sz="980"/>
            </a:lvl8pPr>
            <a:lvl9pPr marL="3584814" indent="0">
              <a:buNone/>
              <a:defRPr sz="9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8B413F2-6F6B-47C5-9C31-FC7FD936E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37DB40-9D05-4888-8CC7-168A0FEB9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F88789-76F4-4389-A201-5BF41FAB2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9190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3EB65-0ADF-42FA-A67A-0EE2A54F4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DE4817-EB7B-4DE8-91E2-201C37F1B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28AE8C-01E0-4BAD-9E0D-0423E8468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D81282-3E6B-4CB2-A8DF-4B47E8E7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BF06A7-5AE0-46C5-86DE-AD69BE8A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589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D99D2B-E5AD-4D78-8112-126775ECB7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51084" y="357856"/>
            <a:ext cx="2576527" cy="56961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285A47-905A-4FB2-A37E-12C6094DC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21501" y="357856"/>
            <a:ext cx="7580219" cy="569613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D8098D-CA5F-4130-8708-25933FE7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E0F097-9BE7-46D7-BB67-06885FBD7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5E023D-484F-442F-9EA6-4ECC9CEA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558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1F6FB-0568-4EDD-83FE-5AE1EC1AD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40" y="1100021"/>
            <a:ext cx="8961835" cy="2340069"/>
          </a:xfrm>
        </p:spPr>
        <p:txBody>
          <a:bodyPr anchor="b"/>
          <a:lstStyle>
            <a:lvl1pPr algn="ctr"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10B338-D302-4EBB-9032-3BB24628A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640" y="3530331"/>
            <a:ext cx="8961835" cy="1622800"/>
          </a:xfrm>
        </p:spPr>
        <p:txBody>
          <a:bodyPr/>
          <a:lstStyle>
            <a:lvl1pPr marL="0" indent="0" algn="ctr">
              <a:buNone/>
              <a:defRPr sz="2352"/>
            </a:lvl1pPr>
            <a:lvl2pPr marL="448100" indent="0" algn="ctr">
              <a:buNone/>
              <a:defRPr sz="1960"/>
            </a:lvl2pPr>
            <a:lvl3pPr marL="896200" indent="0" algn="ctr">
              <a:buNone/>
              <a:defRPr sz="1764"/>
            </a:lvl3pPr>
            <a:lvl4pPr marL="1344299" indent="0" algn="ctr">
              <a:buNone/>
              <a:defRPr sz="1568"/>
            </a:lvl4pPr>
            <a:lvl5pPr marL="1792400" indent="0" algn="ctr">
              <a:buNone/>
              <a:defRPr sz="1568"/>
            </a:lvl5pPr>
            <a:lvl6pPr marL="2240500" indent="0" algn="ctr">
              <a:buNone/>
              <a:defRPr sz="1568"/>
            </a:lvl6pPr>
            <a:lvl7pPr marL="2688600" indent="0" algn="ctr">
              <a:buNone/>
              <a:defRPr sz="1568"/>
            </a:lvl7pPr>
            <a:lvl8pPr marL="3136699" indent="0" algn="ctr">
              <a:buNone/>
              <a:defRPr sz="1568"/>
            </a:lvl8pPr>
            <a:lvl9pPr marL="3584800" indent="0" algn="ctr">
              <a:buNone/>
              <a:defRPr sz="156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706AD1-573F-4DDB-B7FD-A4AD774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141231-404A-48CF-804D-D34F5647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ECAFF0-8627-4E1A-AB87-B73A7D00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87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979D1-F097-4384-A6D8-E0D07E22A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F131DC-ABFE-4004-AA33-D07F143F7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6B07AD-1FA5-4B23-BD6E-DC5F0E4F0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62E7F1-BD76-4E1D-92A5-8FB0893A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27A98F-91D4-459F-8581-BFA399E0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792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1411D-AD48-4816-B6F0-25AE1BCF3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278" y="1675702"/>
            <a:ext cx="10306110" cy="2795946"/>
          </a:xfrm>
        </p:spPr>
        <p:txBody>
          <a:bodyPr anchor="b"/>
          <a:lstStyle>
            <a:lvl1pPr>
              <a:defRPr sz="588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9A2E38-25A1-4E49-96CE-FD4924B34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278" y="4498099"/>
            <a:ext cx="10306110" cy="1470322"/>
          </a:xfrm>
        </p:spPr>
        <p:txBody>
          <a:bodyPr/>
          <a:lstStyle>
            <a:lvl1pPr marL="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1pPr>
            <a:lvl2pPr marL="4481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2pPr>
            <a:lvl3pPr marL="8962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344299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4pPr>
            <a:lvl5pPr marL="1792400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5pPr>
            <a:lvl6pPr marL="2240500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6pPr>
            <a:lvl7pPr marL="2688600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7pPr>
            <a:lvl8pPr marL="3136699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8pPr>
            <a:lvl9pPr marL="3584800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F4826-F35D-4BF3-9297-7B249810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AC3054-0DE1-4672-BC9E-05DEB585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B8D5B-EDED-4BDF-BCFD-F4C3A45C7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1058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74EFE-9FBC-4156-81D2-B4D4AE7B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A6228A-DA99-4C14-96FA-7FB714DB0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1503" y="1789282"/>
            <a:ext cx="5078373" cy="4264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8B4E34-3E59-446C-8130-71991A77A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49238" y="1789282"/>
            <a:ext cx="5078373" cy="4264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250CF8-218C-4461-AA27-DC0EB84B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0A3EB3-7AD0-4251-86D7-F303D337B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D04A07-2C63-4808-AFED-AE605BE80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2740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15B68-F017-4F3D-A522-C579030E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357857"/>
            <a:ext cx="10306110" cy="1299174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1CDD17-F4C9-4831-BD16-663FD903C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060" y="1647695"/>
            <a:ext cx="5055034" cy="807510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8100" indent="0">
              <a:buNone/>
              <a:defRPr sz="1960" b="1"/>
            </a:lvl2pPr>
            <a:lvl3pPr marL="896200" indent="0">
              <a:buNone/>
              <a:defRPr sz="1764" b="1"/>
            </a:lvl3pPr>
            <a:lvl4pPr marL="1344299" indent="0">
              <a:buNone/>
              <a:defRPr sz="1568" b="1"/>
            </a:lvl4pPr>
            <a:lvl5pPr marL="1792400" indent="0">
              <a:buNone/>
              <a:defRPr sz="1568" b="1"/>
            </a:lvl5pPr>
            <a:lvl6pPr marL="2240500" indent="0">
              <a:buNone/>
              <a:defRPr sz="1568" b="1"/>
            </a:lvl6pPr>
            <a:lvl7pPr marL="2688600" indent="0">
              <a:buNone/>
              <a:defRPr sz="1568" b="1"/>
            </a:lvl7pPr>
            <a:lvl8pPr marL="3136699" indent="0">
              <a:buNone/>
              <a:defRPr sz="1568" b="1"/>
            </a:lvl8pPr>
            <a:lvl9pPr marL="3584800" indent="0">
              <a:buNone/>
              <a:defRPr sz="15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B7C6FC5-1A3E-4EF6-9381-59F12E738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060" y="2455207"/>
            <a:ext cx="5055034" cy="36112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3C3A61A-9D16-4624-A0E5-0A1B102B5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49240" y="1647695"/>
            <a:ext cx="5079929" cy="807510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8100" indent="0">
              <a:buNone/>
              <a:defRPr sz="1960" b="1"/>
            </a:lvl2pPr>
            <a:lvl3pPr marL="896200" indent="0">
              <a:buNone/>
              <a:defRPr sz="1764" b="1"/>
            </a:lvl3pPr>
            <a:lvl4pPr marL="1344299" indent="0">
              <a:buNone/>
              <a:defRPr sz="1568" b="1"/>
            </a:lvl4pPr>
            <a:lvl5pPr marL="1792400" indent="0">
              <a:buNone/>
              <a:defRPr sz="1568" b="1"/>
            </a:lvl5pPr>
            <a:lvl6pPr marL="2240500" indent="0">
              <a:buNone/>
              <a:defRPr sz="1568" b="1"/>
            </a:lvl6pPr>
            <a:lvl7pPr marL="2688600" indent="0">
              <a:buNone/>
              <a:defRPr sz="1568" b="1"/>
            </a:lvl7pPr>
            <a:lvl8pPr marL="3136699" indent="0">
              <a:buNone/>
              <a:defRPr sz="1568" b="1"/>
            </a:lvl8pPr>
            <a:lvl9pPr marL="3584800" indent="0">
              <a:buNone/>
              <a:defRPr sz="156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07F03A-542C-4993-89A9-72121A47F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49240" y="2455207"/>
            <a:ext cx="5079929" cy="36112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DEB35F4-DC9C-4FA3-AEFD-B6448603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A0B2490-655D-4FE7-ACB2-3475F1F22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65990ED-E29F-46F2-81BF-3A2E1E43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0429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4BDEE-68BA-4250-BF8D-A1C04C252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D73EFB9-4D02-4420-A874-510991E7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6C7907-29D9-4417-87FB-17BC388E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CEB426-75C0-44C3-A5A6-2FF8592CC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646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82FE2F-175E-4D90-9DA6-EC4BC75B7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165004-078B-4642-84A0-CD3282FEA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1A91B1-2D1D-4732-857C-FCE15AA6E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315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9B695E-963F-4716-AB9D-C7ED690D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448098"/>
            <a:ext cx="3853900" cy="1568344"/>
          </a:xfrm>
        </p:spPr>
        <p:txBody>
          <a:bodyPr anchor="b"/>
          <a:lstStyle>
            <a:lvl1pPr>
              <a:defRPr sz="313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98B197-2D57-4444-9FF4-434EAA327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930" y="967768"/>
            <a:ext cx="6049238" cy="4776604"/>
          </a:xfrm>
        </p:spPr>
        <p:txBody>
          <a:bodyPr/>
          <a:lstStyle>
            <a:lvl1pPr>
              <a:defRPr sz="3136"/>
            </a:lvl1pPr>
            <a:lvl2pPr>
              <a:defRPr sz="2744"/>
            </a:lvl2pPr>
            <a:lvl3pPr>
              <a:defRPr sz="2352"/>
            </a:lvl3pPr>
            <a:lvl4pPr>
              <a:defRPr sz="1960"/>
            </a:lvl4pPr>
            <a:lvl5pPr>
              <a:defRPr sz="1960"/>
            </a:lvl5pPr>
            <a:lvl6pPr>
              <a:defRPr sz="1960"/>
            </a:lvl6pPr>
            <a:lvl7pPr>
              <a:defRPr sz="1960"/>
            </a:lvl7pPr>
            <a:lvl8pPr>
              <a:defRPr sz="1960"/>
            </a:lvl8pPr>
            <a:lvl9pPr>
              <a:defRPr sz="196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75A86A-42FE-4D6E-82B0-32A03BF43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3058" y="2016444"/>
            <a:ext cx="3853900" cy="3735709"/>
          </a:xfrm>
        </p:spPr>
        <p:txBody>
          <a:bodyPr/>
          <a:lstStyle>
            <a:lvl1pPr marL="0" indent="0">
              <a:buNone/>
              <a:defRPr sz="1568"/>
            </a:lvl1pPr>
            <a:lvl2pPr marL="448100" indent="0">
              <a:buNone/>
              <a:defRPr sz="1372"/>
            </a:lvl2pPr>
            <a:lvl3pPr marL="896200" indent="0">
              <a:buNone/>
              <a:defRPr sz="1176"/>
            </a:lvl3pPr>
            <a:lvl4pPr marL="1344299" indent="0">
              <a:buNone/>
              <a:defRPr sz="980"/>
            </a:lvl4pPr>
            <a:lvl5pPr marL="1792400" indent="0">
              <a:buNone/>
              <a:defRPr sz="980"/>
            </a:lvl5pPr>
            <a:lvl6pPr marL="2240500" indent="0">
              <a:buNone/>
              <a:defRPr sz="980"/>
            </a:lvl6pPr>
            <a:lvl7pPr marL="2688600" indent="0">
              <a:buNone/>
              <a:defRPr sz="980"/>
            </a:lvl7pPr>
            <a:lvl8pPr marL="3136699" indent="0">
              <a:buNone/>
              <a:defRPr sz="980"/>
            </a:lvl8pPr>
            <a:lvl9pPr marL="3584800" indent="0">
              <a:buNone/>
              <a:defRPr sz="9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6B7647-DB5C-4EF9-B24C-C4B9F4D28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CC788A-A707-4C52-BF23-52C83DED2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F482C5-785D-4CFA-A945-4CEA54E6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6234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9B2DB7-1DB6-404A-AD18-4BE0FAB9B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58" y="448098"/>
            <a:ext cx="3853900" cy="1568344"/>
          </a:xfrm>
        </p:spPr>
        <p:txBody>
          <a:bodyPr anchor="b"/>
          <a:lstStyle>
            <a:lvl1pPr>
              <a:defRPr sz="313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0126692-B8A1-4C0B-8984-95349B1872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79930" y="967768"/>
            <a:ext cx="6049238" cy="4776604"/>
          </a:xfrm>
        </p:spPr>
        <p:txBody>
          <a:bodyPr/>
          <a:lstStyle>
            <a:lvl1pPr marL="0" indent="0">
              <a:buNone/>
              <a:defRPr sz="3136"/>
            </a:lvl1pPr>
            <a:lvl2pPr marL="448100" indent="0">
              <a:buNone/>
              <a:defRPr sz="2744"/>
            </a:lvl2pPr>
            <a:lvl3pPr marL="896200" indent="0">
              <a:buNone/>
              <a:defRPr sz="2352"/>
            </a:lvl3pPr>
            <a:lvl4pPr marL="1344299" indent="0">
              <a:buNone/>
              <a:defRPr sz="1960"/>
            </a:lvl4pPr>
            <a:lvl5pPr marL="1792400" indent="0">
              <a:buNone/>
              <a:defRPr sz="1960"/>
            </a:lvl5pPr>
            <a:lvl6pPr marL="2240500" indent="0">
              <a:buNone/>
              <a:defRPr sz="1960"/>
            </a:lvl6pPr>
            <a:lvl7pPr marL="2688600" indent="0">
              <a:buNone/>
              <a:defRPr sz="1960"/>
            </a:lvl7pPr>
            <a:lvl8pPr marL="3136699" indent="0">
              <a:buNone/>
              <a:defRPr sz="1960"/>
            </a:lvl8pPr>
            <a:lvl9pPr marL="3584800" indent="0">
              <a:buNone/>
              <a:defRPr sz="196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6D9C1A-50BD-4484-9F78-116EDAB82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3058" y="2016444"/>
            <a:ext cx="3853900" cy="3735709"/>
          </a:xfrm>
        </p:spPr>
        <p:txBody>
          <a:bodyPr/>
          <a:lstStyle>
            <a:lvl1pPr marL="0" indent="0">
              <a:buNone/>
              <a:defRPr sz="1568"/>
            </a:lvl1pPr>
            <a:lvl2pPr marL="448100" indent="0">
              <a:buNone/>
              <a:defRPr sz="1372"/>
            </a:lvl2pPr>
            <a:lvl3pPr marL="896200" indent="0">
              <a:buNone/>
              <a:defRPr sz="1176"/>
            </a:lvl3pPr>
            <a:lvl4pPr marL="1344299" indent="0">
              <a:buNone/>
              <a:defRPr sz="980"/>
            </a:lvl4pPr>
            <a:lvl5pPr marL="1792400" indent="0">
              <a:buNone/>
              <a:defRPr sz="980"/>
            </a:lvl5pPr>
            <a:lvl6pPr marL="2240500" indent="0">
              <a:buNone/>
              <a:defRPr sz="980"/>
            </a:lvl6pPr>
            <a:lvl7pPr marL="2688600" indent="0">
              <a:buNone/>
              <a:defRPr sz="980"/>
            </a:lvl7pPr>
            <a:lvl8pPr marL="3136699" indent="0">
              <a:buNone/>
              <a:defRPr sz="980"/>
            </a:lvl8pPr>
            <a:lvl9pPr marL="3584800" indent="0">
              <a:buNone/>
              <a:defRPr sz="9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1EF56B-915E-43E7-A1B3-60EA9E5CD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4834FD-9870-4442-A28A-60F1F748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F9701-B06F-46FD-8FA1-8A09E6D8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4753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20180-41B8-4DE0-A02D-9646D5DC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B17C0D-1BBB-43CF-9E9E-6595E9AC9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92ED9D-726E-46F5-B781-1AB1895A9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27F186-D471-4A6B-976B-C2BD010A3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118FB2-F91E-4120-BE56-3291FA927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9416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D17D2F-2990-4168-B1AE-0EF0F2D8EC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51085" y="357856"/>
            <a:ext cx="2576527" cy="56961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3AD1CB-BB53-4485-8C70-C5FFF1C2B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21501" y="357856"/>
            <a:ext cx="7580219" cy="569613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74681B-EED3-490A-A98E-67C793D35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20/06/2023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FFDC70-1782-4D2B-9195-7CE83DBF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10EF4F-956A-43E1-B4E9-C3FCD051D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40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4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Relationship Id="rId27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26" Type="http://schemas.openxmlformats.org/officeDocument/2006/relationships/tags" Target="../tags/tag45.xml"/><Relationship Id="rId3" Type="http://schemas.openxmlformats.org/officeDocument/2006/relationships/slideLayout" Target="../slideLayouts/slideLayout10.xml"/><Relationship Id="rId21" Type="http://schemas.openxmlformats.org/officeDocument/2006/relationships/tags" Target="../tags/tag40.xml"/><Relationship Id="rId7" Type="http://schemas.openxmlformats.org/officeDocument/2006/relationships/slideLayout" Target="../slideLayouts/slideLayout14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5" Type="http://schemas.openxmlformats.org/officeDocument/2006/relationships/tags" Target="../tags/tag44.xml"/><Relationship Id="rId2" Type="http://schemas.openxmlformats.org/officeDocument/2006/relationships/slideLayout" Target="../slideLayouts/slideLayout9.xml"/><Relationship Id="rId16" Type="http://schemas.openxmlformats.org/officeDocument/2006/relationships/tags" Target="../tags/tag35.xml"/><Relationship Id="rId20" Type="http://schemas.openxmlformats.org/officeDocument/2006/relationships/tags" Target="../tags/tag3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ags" Target="../tags/tag30.xml"/><Relationship Id="rId24" Type="http://schemas.openxmlformats.org/officeDocument/2006/relationships/tags" Target="../tags/tag43.xml"/><Relationship Id="rId5" Type="http://schemas.openxmlformats.org/officeDocument/2006/relationships/slideLayout" Target="../slideLayouts/slideLayout12.xml"/><Relationship Id="rId15" Type="http://schemas.openxmlformats.org/officeDocument/2006/relationships/tags" Target="../tags/tag34.xml"/><Relationship Id="rId23" Type="http://schemas.openxmlformats.org/officeDocument/2006/relationships/tags" Target="../tags/tag42.xml"/><Relationship Id="rId28" Type="http://schemas.openxmlformats.org/officeDocument/2006/relationships/image" Target="../media/image1.emf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Relationship Id="rId14" Type="http://schemas.openxmlformats.org/officeDocument/2006/relationships/tags" Target="../tags/tag33.xml"/><Relationship Id="rId22" Type="http://schemas.openxmlformats.org/officeDocument/2006/relationships/tags" Target="../tags/tag41.xml"/><Relationship Id="rId27" Type="http://schemas.openxmlformats.org/officeDocument/2006/relationships/oleObject" Target="../embeddings/oleObject7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ags" Target="../tags/tag59.xml"/><Relationship Id="rId18" Type="http://schemas.openxmlformats.org/officeDocument/2006/relationships/tags" Target="../tags/tag64.xml"/><Relationship Id="rId26" Type="http://schemas.openxmlformats.org/officeDocument/2006/relationships/tags" Target="../tags/tag72.xml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67.xml"/><Relationship Id="rId7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7" Type="http://schemas.openxmlformats.org/officeDocument/2006/relationships/tags" Target="../tags/tag63.xml"/><Relationship Id="rId25" Type="http://schemas.openxmlformats.org/officeDocument/2006/relationships/tags" Target="../tags/tag71.xml"/><Relationship Id="rId2" Type="http://schemas.openxmlformats.org/officeDocument/2006/relationships/slideLayout" Target="../slideLayouts/slideLayout17.xml"/><Relationship Id="rId16" Type="http://schemas.openxmlformats.org/officeDocument/2006/relationships/tags" Target="../tags/tag62.xml"/><Relationship Id="rId20" Type="http://schemas.openxmlformats.org/officeDocument/2006/relationships/tags" Target="../tags/tag66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ags" Target="../tags/tag57.xml"/><Relationship Id="rId24" Type="http://schemas.openxmlformats.org/officeDocument/2006/relationships/tags" Target="../tags/tag70.xml"/><Relationship Id="rId5" Type="http://schemas.openxmlformats.org/officeDocument/2006/relationships/slideLayout" Target="../slideLayouts/slideLayout20.xml"/><Relationship Id="rId15" Type="http://schemas.openxmlformats.org/officeDocument/2006/relationships/tags" Target="../tags/tag61.xml"/><Relationship Id="rId23" Type="http://schemas.openxmlformats.org/officeDocument/2006/relationships/tags" Target="../tags/tag69.xml"/><Relationship Id="rId28" Type="http://schemas.openxmlformats.org/officeDocument/2006/relationships/image" Target="../media/image1.emf"/><Relationship Id="rId10" Type="http://schemas.openxmlformats.org/officeDocument/2006/relationships/tags" Target="../tags/tag56.xml"/><Relationship Id="rId19" Type="http://schemas.openxmlformats.org/officeDocument/2006/relationships/tags" Target="../tags/tag65.xml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Relationship Id="rId14" Type="http://schemas.openxmlformats.org/officeDocument/2006/relationships/tags" Target="../tags/tag60.xml"/><Relationship Id="rId22" Type="http://schemas.openxmlformats.org/officeDocument/2006/relationships/tags" Target="../tags/tag68.xml"/><Relationship Id="rId27" Type="http://schemas.openxmlformats.org/officeDocument/2006/relationships/oleObject" Target="../embeddings/oleObject1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ags" Target="../tags/tag86.xml"/><Relationship Id="rId18" Type="http://schemas.openxmlformats.org/officeDocument/2006/relationships/tags" Target="../tags/tag91.xml"/><Relationship Id="rId26" Type="http://schemas.openxmlformats.org/officeDocument/2006/relationships/tags" Target="../tags/tag99.xml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94.xml"/><Relationship Id="rId7" Type="http://schemas.openxmlformats.org/officeDocument/2006/relationships/slideLayout" Target="../slideLayouts/slideLayout30.xml"/><Relationship Id="rId12" Type="http://schemas.openxmlformats.org/officeDocument/2006/relationships/tags" Target="../tags/tag85.xml"/><Relationship Id="rId17" Type="http://schemas.openxmlformats.org/officeDocument/2006/relationships/tags" Target="../tags/tag90.xml"/><Relationship Id="rId25" Type="http://schemas.openxmlformats.org/officeDocument/2006/relationships/tags" Target="../tags/tag98.xml"/><Relationship Id="rId2" Type="http://schemas.openxmlformats.org/officeDocument/2006/relationships/slideLayout" Target="../slideLayouts/slideLayout25.xml"/><Relationship Id="rId16" Type="http://schemas.openxmlformats.org/officeDocument/2006/relationships/tags" Target="../tags/tag89.xml"/><Relationship Id="rId20" Type="http://schemas.openxmlformats.org/officeDocument/2006/relationships/tags" Target="../tags/tag9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ags" Target="../tags/tag84.xml"/><Relationship Id="rId24" Type="http://schemas.openxmlformats.org/officeDocument/2006/relationships/tags" Target="../tags/tag97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88.xml"/><Relationship Id="rId23" Type="http://schemas.openxmlformats.org/officeDocument/2006/relationships/tags" Target="../tags/tag96.xml"/><Relationship Id="rId28" Type="http://schemas.openxmlformats.org/officeDocument/2006/relationships/image" Target="../media/image1.emf"/><Relationship Id="rId10" Type="http://schemas.openxmlformats.org/officeDocument/2006/relationships/tags" Target="../tags/tag83.xml"/><Relationship Id="rId19" Type="http://schemas.openxmlformats.org/officeDocument/2006/relationships/tags" Target="../tags/tag92.xml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4.xml"/><Relationship Id="rId14" Type="http://schemas.openxmlformats.org/officeDocument/2006/relationships/tags" Target="../tags/tag87.xml"/><Relationship Id="rId22" Type="http://schemas.openxmlformats.org/officeDocument/2006/relationships/tags" Target="../tags/tag95.xml"/><Relationship Id="rId27" Type="http://schemas.openxmlformats.org/officeDocument/2006/relationships/oleObject" Target="../embeddings/oleObject19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ags" Target="../tags/tag115.xml"/><Relationship Id="rId18" Type="http://schemas.openxmlformats.org/officeDocument/2006/relationships/tags" Target="../tags/tag120.xml"/><Relationship Id="rId26" Type="http://schemas.openxmlformats.org/officeDocument/2006/relationships/tags" Target="../tags/tag128.xml"/><Relationship Id="rId3" Type="http://schemas.openxmlformats.org/officeDocument/2006/relationships/slideLayout" Target="../slideLayouts/slideLayout46.xml"/><Relationship Id="rId21" Type="http://schemas.openxmlformats.org/officeDocument/2006/relationships/tags" Target="../tags/tag123.xml"/><Relationship Id="rId7" Type="http://schemas.openxmlformats.org/officeDocument/2006/relationships/slideLayout" Target="../slideLayouts/slideLayout50.xml"/><Relationship Id="rId12" Type="http://schemas.openxmlformats.org/officeDocument/2006/relationships/tags" Target="../tags/tag114.xml"/><Relationship Id="rId17" Type="http://schemas.openxmlformats.org/officeDocument/2006/relationships/tags" Target="../tags/tag119.xml"/><Relationship Id="rId25" Type="http://schemas.openxmlformats.org/officeDocument/2006/relationships/tags" Target="../tags/tag127.xml"/><Relationship Id="rId2" Type="http://schemas.openxmlformats.org/officeDocument/2006/relationships/slideLayout" Target="../slideLayouts/slideLayout45.xml"/><Relationship Id="rId16" Type="http://schemas.openxmlformats.org/officeDocument/2006/relationships/tags" Target="../tags/tag118.xml"/><Relationship Id="rId20" Type="http://schemas.openxmlformats.org/officeDocument/2006/relationships/tags" Target="../tags/tag122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ags" Target="../tags/tag113.xml"/><Relationship Id="rId24" Type="http://schemas.openxmlformats.org/officeDocument/2006/relationships/tags" Target="../tags/tag126.xml"/><Relationship Id="rId5" Type="http://schemas.openxmlformats.org/officeDocument/2006/relationships/slideLayout" Target="../slideLayouts/slideLayout48.xml"/><Relationship Id="rId15" Type="http://schemas.openxmlformats.org/officeDocument/2006/relationships/tags" Target="../tags/tag117.xml"/><Relationship Id="rId23" Type="http://schemas.openxmlformats.org/officeDocument/2006/relationships/tags" Target="../tags/tag125.xml"/><Relationship Id="rId28" Type="http://schemas.openxmlformats.org/officeDocument/2006/relationships/image" Target="../media/image1.emf"/><Relationship Id="rId10" Type="http://schemas.openxmlformats.org/officeDocument/2006/relationships/tags" Target="../tags/tag112.xml"/><Relationship Id="rId19" Type="http://schemas.openxmlformats.org/officeDocument/2006/relationships/tags" Target="../tags/tag121.xml"/><Relationship Id="rId4" Type="http://schemas.openxmlformats.org/officeDocument/2006/relationships/slideLayout" Target="../slideLayouts/slideLayout47.xml"/><Relationship Id="rId9" Type="http://schemas.openxmlformats.org/officeDocument/2006/relationships/theme" Target="../theme/theme6.xml"/><Relationship Id="rId14" Type="http://schemas.openxmlformats.org/officeDocument/2006/relationships/tags" Target="../tags/tag116.xml"/><Relationship Id="rId22" Type="http://schemas.openxmlformats.org/officeDocument/2006/relationships/tags" Target="../tags/tag124.xml"/><Relationship Id="rId27" Type="http://schemas.openxmlformats.org/officeDocument/2006/relationships/oleObject" Target="../embeddings/oleObject26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26662362"/>
              </p:ext>
            </p:extLst>
          </p:nvPr>
        </p:nvGraphicFramePr>
        <p:xfrm>
          <a:off x="0" y="0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270" imgH="270" progId="TCLayout.ActiveDocument.1">
                  <p:embed/>
                </p:oleObj>
              </mc:Choice>
              <mc:Fallback>
                <p:oleObj name="think-cell Slide" r:id="rId26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10"/>
            </p:custDataLst>
          </p:nvPr>
        </p:nvSpPr>
        <p:spPr bwMode="auto">
          <a:xfrm>
            <a:off x="0" y="0"/>
            <a:ext cx="211676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133" b="0" i="0" baseline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033" name="doc id" hidden="1"/>
          <p:cNvSpPr>
            <a:spLocks noChangeArrowheads="1"/>
          </p:cNvSpPr>
          <p:nvPr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baseline="0" noProof="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sp>
        <p:nvSpPr>
          <p:cNvPr id="1035" name="Printed"/>
          <p:cNvSpPr txBox="1">
            <a:spLocks noChangeArrowheads="1"/>
          </p:cNvSpPr>
          <p:nvPr/>
        </p:nvSpPr>
        <p:spPr bwMode="gray">
          <a:xfrm rot="5400000">
            <a:off x="11733346" y="4114418"/>
            <a:ext cx="245260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1">
              <a:defRPr/>
            </a:pPr>
            <a:r>
              <a:rPr lang="en-US" sz="600" baseline="0" noProof="0" dirty="0">
                <a:solidFill>
                  <a:schemeClr val="accent6"/>
                </a:solidFill>
                <a:latin typeface="+mn-lt"/>
                <a:ea typeface="+mn-ea"/>
              </a:rPr>
              <a:t>Printed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 userDrawn="1"/>
        </p:nvSpPr>
        <p:spPr bwMode="gray">
          <a:xfrm>
            <a:off x="158758" y="75764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cap="all" baseline="0" noProof="0" dirty="0">
                <a:solidFill>
                  <a:schemeClr val="accent6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 userDrawn="1"/>
        </p:nvSpPr>
        <p:spPr bwMode="gray">
          <a:xfrm>
            <a:off x="158759" y="554865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baseline="0" noProof="0" dirty="0">
                <a:solidFill>
                  <a:schemeClr val="accent6"/>
                </a:solidFill>
                <a:latin typeface="+mn-lt"/>
                <a:ea typeface="+mn-ea"/>
              </a:rPr>
              <a:t>CLIENT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158758" y="6305945"/>
            <a:ext cx="11398754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5725" indent="-85725">
              <a:defRPr/>
            </a:pPr>
            <a:r>
              <a:rPr lang="en-US" sz="800" baseline="0" noProof="0" dirty="0">
                <a:solidFill>
                  <a:schemeClr val="accent6"/>
                </a:solidFill>
                <a:latin typeface="+mn-lt"/>
                <a:ea typeface="+mn-ea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158758" y="6507558"/>
            <a:ext cx="9953007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marL="493713" indent="-493713" defTabSz="1193860">
              <a:tabLst/>
            </a:pPr>
            <a:r>
              <a:rPr lang="en-US" sz="800" baseline="0" noProof="0" dirty="0">
                <a:solidFill>
                  <a:schemeClr val="accent6"/>
                </a:solidFill>
                <a:latin typeface="+mn-lt"/>
                <a:ea typeface="+mn-ea"/>
              </a:rPr>
              <a:t>SOURCE: Source</a:t>
            </a:r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936837" y="1254579"/>
            <a:ext cx="5685618" cy="511175"/>
            <a:chOff x="915" y="708"/>
            <a:chExt cx="2686" cy="322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08"/>
              <a:ext cx="2686" cy="32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600" b="1" baseline="0" noProof="0" dirty="0">
                  <a:latin typeface="+mn-lt"/>
                  <a:ea typeface="+mn-ea"/>
                </a:rPr>
                <a:t>Title</a:t>
              </a:r>
            </a:p>
            <a:p>
              <a:r>
                <a:rPr lang="en-US" sz="1600" baseline="0" noProof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11177300" y="285750"/>
            <a:ext cx="473335" cy="150811"/>
            <a:chOff x="8385789" y="285750"/>
            <a:chExt cx="354986" cy="150811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85789" y="285750"/>
              <a:ext cx="354986" cy="15081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860">
                <a:buClr>
                  <a:schemeClr val="tx2"/>
                </a:buClr>
              </a:pPr>
              <a:r>
                <a:rPr lang="en-US" sz="800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85789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85789" y="436561"/>
              <a:ext cx="354986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LegendBoxes" hidden="1"/>
          <p:cNvGrpSpPr/>
          <p:nvPr userDrawn="1"/>
        </p:nvGrpSpPr>
        <p:grpSpPr bwMode="gray">
          <a:xfrm>
            <a:off x="10886895" y="279400"/>
            <a:ext cx="763755" cy="997467"/>
            <a:chOff x="7835905" y="279400"/>
            <a:chExt cx="763755" cy="997467"/>
          </a:xfrm>
        </p:grpSpPr>
        <p:sp>
          <p:nvSpPr>
            <p:cNvPr id="24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25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26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27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28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29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1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2" name="LegendLines" hidden="1"/>
          <p:cNvGrpSpPr/>
          <p:nvPr userDrawn="1"/>
        </p:nvGrpSpPr>
        <p:grpSpPr bwMode="gray">
          <a:xfrm>
            <a:off x="10579087" y="279400"/>
            <a:ext cx="1071563" cy="730251"/>
            <a:chOff x="7540629" y="279400"/>
            <a:chExt cx="1071563" cy="73025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9" name="LegendMoons" hidden="1"/>
          <p:cNvGrpSpPr/>
          <p:nvPr userDrawn="1"/>
        </p:nvGrpSpPr>
        <p:grpSpPr bwMode="gray">
          <a:xfrm>
            <a:off x="10820220" y="250825"/>
            <a:ext cx="830430" cy="1306516"/>
            <a:chOff x="7769225" y="250825"/>
            <a:chExt cx="830430" cy="1306516"/>
          </a:xfrm>
        </p:grpSpPr>
        <p:grpSp>
          <p:nvGrpSpPr>
            <p:cNvPr id="40" name="MoonLegend1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8" name="Oval 38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9" name="Arc 39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" name="MoonLegend2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2" name="MoonLegend4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4" name="Oval 47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5" name="Arc 48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3" name="MoonLegend5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2" name="Oval 50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3" name="Oval 5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3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0" name="Oval 47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1" name="Arc 48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5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6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7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8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sz="1200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60" name="SlideBottomBar" hidden="1"/>
          <p:cNvSpPr/>
          <p:nvPr userDrawn="1"/>
        </p:nvSpPr>
        <p:spPr>
          <a:xfrm>
            <a:off x="11764091" y="6507558"/>
            <a:ext cx="45719" cy="123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61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452564" y="1951380"/>
            <a:ext cx="4302125" cy="13193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</a:p>
        </p:txBody>
      </p:sp>
      <p:sp>
        <p:nvSpPr>
          <p:cNvPr id="3" name="MSIPCMContentMarking" descr="{&quot;HashCode&quot;:635732447,&quot;Placement&quot;:&quot;Footer&quot;,&quot;Top&quot;:508.593,&quot;Left&quot;:411.013153,&quot;SlideWidth&quot;:940,&quot;SlideHeight&quot;:529}"/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7" r:id="rId3"/>
    <p:sldLayoutId id="2147483666" r:id="rId4"/>
    <p:sldLayoutId id="2147483669" r:id="rId5"/>
    <p:sldLayoutId id="2147483670" r:id="rId6"/>
    <p:sldLayoutId id="2147483698" r:id="rId7"/>
  </p:sldLayoutIdLst>
  <p:hf hdr="0" ftr="0" dt="0"/>
  <p:txStyles>
    <p:titleStyle>
      <a:lvl1pPr algn="l" defTabSz="1193860" rtl="0" eaLnBrk="1" fontAlgn="base" hangingPunct="1">
        <a:spcBef>
          <a:spcPct val="0"/>
        </a:spcBef>
        <a:spcAft>
          <a:spcPct val="0"/>
        </a:spcAft>
        <a:tabLst>
          <a:tab pos="359851" algn="l"/>
        </a:tabLst>
        <a:defRPr sz="2400" b="1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2pPr>
      <a:lvl3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3pPr>
      <a:lvl4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4pPr>
      <a:lvl5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5pPr>
      <a:lvl6pPr marL="609630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6pPr>
      <a:lvl7pPr marL="121926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7pPr>
      <a:lvl8pPr marL="182889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8pPr>
      <a:lvl9pPr marL="2438522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194400" indent="-190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446400" indent="-2484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615600" indent="-154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748800" indent="-1296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6pPr>
      <a:lvl7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7pPr>
      <a:lvl8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8pPr>
      <a:lvl9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3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6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9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52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15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78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41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044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0"/>
            </p:custDataLst>
          </p:nvPr>
        </p:nvGraphicFramePr>
        <p:xfrm>
          <a:off x="0" y="0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11"/>
            </p:custDataLst>
          </p:nvPr>
        </p:nvSpPr>
        <p:spPr bwMode="auto">
          <a:xfrm>
            <a:off x="0" y="0"/>
            <a:ext cx="211676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2133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33" name="doc id" hidden="1"/>
          <p:cNvSpPr>
            <a:spLocks noChangeArrowheads="1"/>
          </p:cNvSpPr>
          <p:nvPr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1035" name="Printed"/>
          <p:cNvSpPr txBox="1">
            <a:spLocks noChangeArrowheads="1"/>
          </p:cNvSpPr>
          <p:nvPr/>
        </p:nvSpPr>
        <p:spPr bwMode="gray">
          <a:xfrm rot="5400000">
            <a:off x="11733346" y="4114418"/>
            <a:ext cx="245260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600" dirty="0">
                <a:solidFill>
                  <a:srgbClr val="7F7F7F"/>
                </a:solidFill>
                <a:latin typeface="Arial"/>
              </a:rPr>
              <a:t>Printed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 userDrawn="1"/>
        </p:nvSpPr>
        <p:spPr bwMode="gray">
          <a:xfrm>
            <a:off x="158758" y="75764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cap="all" dirty="0">
                <a:solidFill>
                  <a:srgbClr val="7F7F7F"/>
                </a:solidFill>
                <a:latin typeface="Arial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 userDrawn="1"/>
        </p:nvSpPr>
        <p:spPr bwMode="gray">
          <a:xfrm>
            <a:off x="158759" y="554865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7F7F7F"/>
                </a:solidFill>
                <a:latin typeface="Arial"/>
              </a:rPr>
              <a:t>CLIENT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158758" y="6305945"/>
            <a:ext cx="11398754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5725" indent="-85725">
              <a:defRPr/>
            </a:pPr>
            <a:r>
              <a:rPr lang="en-US" sz="800" dirty="0">
                <a:solidFill>
                  <a:srgbClr val="7F7F7F"/>
                </a:solidFill>
                <a:latin typeface="Arial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158758" y="6507558"/>
            <a:ext cx="9953007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marL="493713" indent="-493713" defTabSz="1193860"/>
            <a:r>
              <a:rPr lang="en-US" sz="800" dirty="0">
                <a:solidFill>
                  <a:srgbClr val="7F7F7F"/>
                </a:solidFill>
                <a:latin typeface="Arial"/>
              </a:rPr>
              <a:t>SOURCE: Source</a:t>
            </a:r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936837" y="1254579"/>
            <a:ext cx="5685618" cy="511175"/>
            <a:chOff x="915" y="708"/>
            <a:chExt cx="2686" cy="322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08"/>
              <a:ext cx="2686" cy="32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Arial"/>
                </a:rPr>
                <a:t>Title</a:t>
              </a:r>
            </a:p>
            <a:p>
              <a:r>
                <a:rPr lang="en-US" dirty="0">
                  <a:solidFill>
                    <a:srgbClr val="7F7F7F"/>
                  </a:solidFill>
                  <a:latin typeface="Arial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11177300" y="285750"/>
            <a:ext cx="473335" cy="150811"/>
            <a:chOff x="8385789" y="285750"/>
            <a:chExt cx="354986" cy="150811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85789" y="285750"/>
              <a:ext cx="354986" cy="15081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860">
                <a:buClr>
                  <a:srgbClr val="002960"/>
                </a:buClr>
              </a:pPr>
              <a:r>
                <a:rPr lang="en-US" sz="800" dirty="0">
                  <a:solidFill>
                    <a:srgbClr val="7F7F7F"/>
                  </a:solidFill>
                  <a:latin typeface="Arial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85789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85789" y="436561"/>
              <a:ext cx="354986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LegendBoxes" hidden="1"/>
          <p:cNvGrpSpPr/>
          <p:nvPr userDrawn="1"/>
        </p:nvGrpSpPr>
        <p:grpSpPr bwMode="gray">
          <a:xfrm>
            <a:off x="10886895" y="279400"/>
            <a:ext cx="763755" cy="997467"/>
            <a:chOff x="7835905" y="279400"/>
            <a:chExt cx="763755" cy="997467"/>
          </a:xfrm>
        </p:grpSpPr>
        <p:sp>
          <p:nvSpPr>
            <p:cNvPr id="24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2" name="LegendLines" hidden="1"/>
          <p:cNvGrpSpPr/>
          <p:nvPr userDrawn="1"/>
        </p:nvGrpSpPr>
        <p:grpSpPr bwMode="gray">
          <a:xfrm>
            <a:off x="10579087" y="279400"/>
            <a:ext cx="1071563" cy="730251"/>
            <a:chOff x="7540629" y="279400"/>
            <a:chExt cx="1071563" cy="73025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9" name="LegendMoons" hidden="1"/>
          <p:cNvGrpSpPr/>
          <p:nvPr userDrawn="1"/>
        </p:nvGrpSpPr>
        <p:grpSpPr bwMode="gray">
          <a:xfrm>
            <a:off x="10820220" y="250825"/>
            <a:ext cx="830430" cy="1306516"/>
            <a:chOff x="7769225" y="250825"/>
            <a:chExt cx="830430" cy="1306516"/>
          </a:xfrm>
        </p:grpSpPr>
        <p:grpSp>
          <p:nvGrpSpPr>
            <p:cNvPr id="40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8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9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1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2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4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5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3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2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3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0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45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6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7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8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9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sp>
        <p:nvSpPr>
          <p:cNvPr id="60" name="SlideBottomBar" hidden="1"/>
          <p:cNvSpPr/>
          <p:nvPr userDrawn="1"/>
        </p:nvSpPr>
        <p:spPr>
          <a:xfrm>
            <a:off x="11764091" y="6507558"/>
            <a:ext cx="45719" cy="123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452564" y="1951380"/>
            <a:ext cx="4302125" cy="13193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</a:p>
        </p:txBody>
      </p:sp>
      <p:sp>
        <p:nvSpPr>
          <p:cNvPr id="3" name="MSIPCMContentMarking" descr="{&quot;HashCode&quot;:635732447,&quot;Placement&quot;:&quot;Footer&quot;,&quot;Top&quot;:508.593,&quot;Left&quot;:411.013153,&quot;SlideWidth&quot;:940,&quot;SlideHeight&quot;:529}"/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  <p:extLst>
      <p:ext uri="{BB962C8B-B14F-4D97-AF65-F5344CB8AC3E}">
        <p14:creationId xmlns:p14="http://schemas.microsoft.com/office/powerpoint/2010/main" val="346777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</p:sldLayoutIdLst>
  <p:hf hdr="0" ftr="0" dt="0"/>
  <p:txStyles>
    <p:titleStyle>
      <a:lvl1pPr algn="l" defTabSz="1193860" rtl="0" eaLnBrk="1" fontAlgn="base" hangingPunct="1">
        <a:spcBef>
          <a:spcPct val="0"/>
        </a:spcBef>
        <a:spcAft>
          <a:spcPct val="0"/>
        </a:spcAft>
        <a:tabLst>
          <a:tab pos="359851" algn="l"/>
        </a:tabLst>
        <a:defRPr sz="2400" b="1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2pPr>
      <a:lvl3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3pPr>
      <a:lvl4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4pPr>
      <a:lvl5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5pPr>
      <a:lvl6pPr marL="609630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6pPr>
      <a:lvl7pPr marL="121926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7pPr>
      <a:lvl8pPr marL="182889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8pPr>
      <a:lvl9pPr marL="2438522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194400" indent="-190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446400" indent="-2484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615600" indent="-154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748800" indent="-1296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6pPr>
      <a:lvl7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7pPr>
      <a:lvl8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8pPr>
      <a:lvl9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3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6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9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52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15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78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41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044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0"/>
            </p:custDataLst>
          </p:nvPr>
        </p:nvGraphicFramePr>
        <p:xfrm>
          <a:off x="0" y="0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11"/>
            </p:custDataLst>
          </p:nvPr>
        </p:nvSpPr>
        <p:spPr bwMode="auto">
          <a:xfrm>
            <a:off x="0" y="0"/>
            <a:ext cx="211676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2133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33" name="doc id" hidden="1"/>
          <p:cNvSpPr>
            <a:spLocks noChangeArrowheads="1"/>
          </p:cNvSpPr>
          <p:nvPr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1035" name="Printed"/>
          <p:cNvSpPr txBox="1">
            <a:spLocks noChangeArrowheads="1"/>
          </p:cNvSpPr>
          <p:nvPr/>
        </p:nvSpPr>
        <p:spPr bwMode="gray">
          <a:xfrm rot="5400000">
            <a:off x="11733346" y="4114418"/>
            <a:ext cx="245260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600" dirty="0">
                <a:solidFill>
                  <a:srgbClr val="7F7F7F"/>
                </a:solidFill>
                <a:latin typeface="Arial"/>
              </a:rPr>
              <a:t>Printed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 userDrawn="1"/>
        </p:nvSpPr>
        <p:spPr bwMode="gray">
          <a:xfrm>
            <a:off x="158758" y="75764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cap="all" dirty="0">
                <a:solidFill>
                  <a:srgbClr val="7F7F7F"/>
                </a:solidFill>
                <a:latin typeface="Arial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 userDrawn="1"/>
        </p:nvSpPr>
        <p:spPr bwMode="gray">
          <a:xfrm>
            <a:off x="158759" y="554865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7F7F7F"/>
                </a:solidFill>
                <a:latin typeface="Arial"/>
              </a:rPr>
              <a:t>CLIENT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158758" y="6305945"/>
            <a:ext cx="11398754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5725" indent="-85725">
              <a:defRPr/>
            </a:pPr>
            <a:r>
              <a:rPr lang="en-US" sz="800" dirty="0">
                <a:solidFill>
                  <a:srgbClr val="7F7F7F"/>
                </a:solidFill>
                <a:latin typeface="Arial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158758" y="6507558"/>
            <a:ext cx="9953007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marL="493713" indent="-493713" defTabSz="1193860"/>
            <a:r>
              <a:rPr lang="en-US" sz="800" dirty="0">
                <a:solidFill>
                  <a:srgbClr val="7F7F7F"/>
                </a:solidFill>
                <a:latin typeface="Arial"/>
              </a:rPr>
              <a:t>SOURCE: Source</a:t>
            </a:r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936837" y="1254579"/>
            <a:ext cx="5685618" cy="511175"/>
            <a:chOff x="915" y="708"/>
            <a:chExt cx="2686" cy="322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08"/>
              <a:ext cx="2686" cy="32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Arial"/>
                </a:rPr>
                <a:t>Title</a:t>
              </a:r>
            </a:p>
            <a:p>
              <a:r>
                <a:rPr lang="en-US" dirty="0">
                  <a:solidFill>
                    <a:srgbClr val="7F7F7F"/>
                  </a:solidFill>
                  <a:latin typeface="Arial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11177300" y="285750"/>
            <a:ext cx="473335" cy="150811"/>
            <a:chOff x="8385789" y="285750"/>
            <a:chExt cx="354986" cy="150811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85789" y="285750"/>
              <a:ext cx="354986" cy="15081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860">
                <a:buClr>
                  <a:srgbClr val="002960"/>
                </a:buClr>
              </a:pPr>
              <a:r>
                <a:rPr lang="en-US" sz="800" dirty="0">
                  <a:solidFill>
                    <a:srgbClr val="7F7F7F"/>
                  </a:solidFill>
                  <a:latin typeface="Arial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85789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85789" y="436561"/>
              <a:ext cx="354986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LegendBoxes" hidden="1"/>
          <p:cNvGrpSpPr/>
          <p:nvPr userDrawn="1"/>
        </p:nvGrpSpPr>
        <p:grpSpPr bwMode="gray">
          <a:xfrm>
            <a:off x="10886895" y="279400"/>
            <a:ext cx="763755" cy="997467"/>
            <a:chOff x="7835905" y="279400"/>
            <a:chExt cx="763755" cy="997467"/>
          </a:xfrm>
        </p:grpSpPr>
        <p:sp>
          <p:nvSpPr>
            <p:cNvPr id="24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2" name="LegendLines" hidden="1"/>
          <p:cNvGrpSpPr/>
          <p:nvPr userDrawn="1"/>
        </p:nvGrpSpPr>
        <p:grpSpPr bwMode="gray">
          <a:xfrm>
            <a:off x="10579087" y="279400"/>
            <a:ext cx="1071563" cy="730251"/>
            <a:chOff x="7540629" y="279400"/>
            <a:chExt cx="1071563" cy="73025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9" name="LegendMoons" hidden="1"/>
          <p:cNvGrpSpPr/>
          <p:nvPr userDrawn="1"/>
        </p:nvGrpSpPr>
        <p:grpSpPr bwMode="gray">
          <a:xfrm>
            <a:off x="10820220" y="250825"/>
            <a:ext cx="830430" cy="1306516"/>
            <a:chOff x="7769225" y="250825"/>
            <a:chExt cx="830430" cy="1306516"/>
          </a:xfrm>
        </p:grpSpPr>
        <p:grpSp>
          <p:nvGrpSpPr>
            <p:cNvPr id="40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8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9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1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2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4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5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3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2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3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0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45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6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7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8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9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sp>
        <p:nvSpPr>
          <p:cNvPr id="60" name="SlideBottomBar" hidden="1"/>
          <p:cNvSpPr/>
          <p:nvPr userDrawn="1"/>
        </p:nvSpPr>
        <p:spPr>
          <a:xfrm>
            <a:off x="11764091" y="6507558"/>
            <a:ext cx="45719" cy="123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452564" y="1951380"/>
            <a:ext cx="4302125" cy="13193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</a:p>
        </p:txBody>
      </p:sp>
      <p:sp>
        <p:nvSpPr>
          <p:cNvPr id="3" name="MSIPCMContentMarking" descr="{&quot;HashCode&quot;:635732447,&quot;Placement&quot;:&quot;Footer&quot;,&quot;Top&quot;:508.593,&quot;Left&quot;:411.013153,&quot;SlideWidth&quot;:940,&quot;SlideHeight&quot;:529}"/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  <p:extLst>
      <p:ext uri="{BB962C8B-B14F-4D97-AF65-F5344CB8AC3E}">
        <p14:creationId xmlns:p14="http://schemas.microsoft.com/office/powerpoint/2010/main" val="69953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</p:sldLayoutIdLst>
  <p:hf hdr="0" ftr="0" dt="0"/>
  <p:txStyles>
    <p:titleStyle>
      <a:lvl1pPr algn="l" defTabSz="1193860" rtl="0" eaLnBrk="1" fontAlgn="base" hangingPunct="1">
        <a:spcBef>
          <a:spcPct val="0"/>
        </a:spcBef>
        <a:spcAft>
          <a:spcPct val="0"/>
        </a:spcAft>
        <a:tabLst>
          <a:tab pos="359851" algn="l"/>
        </a:tabLst>
        <a:defRPr sz="2400" b="1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2pPr>
      <a:lvl3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3pPr>
      <a:lvl4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4pPr>
      <a:lvl5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5pPr>
      <a:lvl6pPr marL="609630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6pPr>
      <a:lvl7pPr marL="121926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7pPr>
      <a:lvl8pPr marL="182889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8pPr>
      <a:lvl9pPr marL="2438522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194400" indent="-190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446400" indent="-2484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615600" indent="-154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748800" indent="-1296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6pPr>
      <a:lvl7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7pPr>
      <a:lvl8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8pPr>
      <a:lvl9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3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6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9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52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15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78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41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044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0"/>
            </p:custDataLst>
          </p:nvPr>
        </p:nvGraphicFramePr>
        <p:xfrm>
          <a:off x="0" y="0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11"/>
            </p:custDataLst>
          </p:nvPr>
        </p:nvSpPr>
        <p:spPr bwMode="auto">
          <a:xfrm>
            <a:off x="0" y="0"/>
            <a:ext cx="211676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2133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33" name="doc id" hidden="1"/>
          <p:cNvSpPr>
            <a:spLocks noChangeArrowheads="1"/>
          </p:cNvSpPr>
          <p:nvPr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1035" name="Printed"/>
          <p:cNvSpPr txBox="1">
            <a:spLocks noChangeArrowheads="1"/>
          </p:cNvSpPr>
          <p:nvPr/>
        </p:nvSpPr>
        <p:spPr bwMode="gray">
          <a:xfrm rot="5400000">
            <a:off x="11733346" y="4114418"/>
            <a:ext cx="245260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600" dirty="0">
                <a:solidFill>
                  <a:srgbClr val="7F7F7F"/>
                </a:solidFill>
                <a:latin typeface="Arial"/>
              </a:rPr>
              <a:t>Printed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 userDrawn="1"/>
        </p:nvSpPr>
        <p:spPr bwMode="gray">
          <a:xfrm>
            <a:off x="158758" y="75764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cap="all" dirty="0">
                <a:solidFill>
                  <a:srgbClr val="7F7F7F"/>
                </a:solidFill>
                <a:latin typeface="Arial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 userDrawn="1"/>
        </p:nvSpPr>
        <p:spPr bwMode="gray">
          <a:xfrm>
            <a:off x="158759" y="554865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7F7F7F"/>
                </a:solidFill>
                <a:latin typeface="Arial"/>
              </a:rPr>
              <a:t>CLIENT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158758" y="6305945"/>
            <a:ext cx="11398754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5725" indent="-85725">
              <a:defRPr/>
            </a:pPr>
            <a:r>
              <a:rPr lang="en-US" sz="800" dirty="0">
                <a:solidFill>
                  <a:srgbClr val="7F7F7F"/>
                </a:solidFill>
                <a:latin typeface="Arial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158758" y="6507558"/>
            <a:ext cx="9953007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marL="493713" indent="-493713" defTabSz="1193860"/>
            <a:r>
              <a:rPr lang="en-US" sz="800" dirty="0">
                <a:solidFill>
                  <a:srgbClr val="7F7F7F"/>
                </a:solidFill>
                <a:latin typeface="Arial"/>
              </a:rPr>
              <a:t>SOURCE: Source</a:t>
            </a:r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936837" y="1254579"/>
            <a:ext cx="5685618" cy="511175"/>
            <a:chOff x="915" y="708"/>
            <a:chExt cx="2686" cy="322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08"/>
              <a:ext cx="2686" cy="32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Arial"/>
                </a:rPr>
                <a:t>Title</a:t>
              </a:r>
            </a:p>
            <a:p>
              <a:r>
                <a:rPr lang="en-US" dirty="0">
                  <a:solidFill>
                    <a:srgbClr val="7F7F7F"/>
                  </a:solidFill>
                  <a:latin typeface="Arial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11177300" y="285750"/>
            <a:ext cx="473335" cy="150811"/>
            <a:chOff x="8385789" y="285750"/>
            <a:chExt cx="354986" cy="150811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85789" y="285750"/>
              <a:ext cx="354986" cy="15081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860">
                <a:buClr>
                  <a:srgbClr val="002960"/>
                </a:buClr>
              </a:pPr>
              <a:r>
                <a:rPr lang="en-US" sz="800" dirty="0">
                  <a:solidFill>
                    <a:srgbClr val="7F7F7F"/>
                  </a:solidFill>
                  <a:latin typeface="Arial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85789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85789" y="436561"/>
              <a:ext cx="354986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LegendBoxes" hidden="1"/>
          <p:cNvGrpSpPr/>
          <p:nvPr userDrawn="1"/>
        </p:nvGrpSpPr>
        <p:grpSpPr bwMode="gray">
          <a:xfrm>
            <a:off x="10886895" y="279400"/>
            <a:ext cx="763755" cy="997467"/>
            <a:chOff x="7835905" y="279400"/>
            <a:chExt cx="763755" cy="997467"/>
          </a:xfrm>
        </p:grpSpPr>
        <p:sp>
          <p:nvSpPr>
            <p:cNvPr id="24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2" name="LegendLines" hidden="1"/>
          <p:cNvGrpSpPr/>
          <p:nvPr userDrawn="1"/>
        </p:nvGrpSpPr>
        <p:grpSpPr bwMode="gray">
          <a:xfrm>
            <a:off x="10579087" y="279400"/>
            <a:ext cx="1071563" cy="730251"/>
            <a:chOff x="7540629" y="279400"/>
            <a:chExt cx="1071563" cy="73025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9" name="LegendMoons" hidden="1"/>
          <p:cNvGrpSpPr/>
          <p:nvPr userDrawn="1"/>
        </p:nvGrpSpPr>
        <p:grpSpPr bwMode="gray">
          <a:xfrm>
            <a:off x="10820220" y="250825"/>
            <a:ext cx="830430" cy="1306516"/>
            <a:chOff x="7769225" y="250825"/>
            <a:chExt cx="830430" cy="1306516"/>
          </a:xfrm>
        </p:grpSpPr>
        <p:grpSp>
          <p:nvGrpSpPr>
            <p:cNvPr id="40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8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9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1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2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4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5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3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2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3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0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45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6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7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8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9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sp>
        <p:nvSpPr>
          <p:cNvPr id="60" name="SlideBottomBar" hidden="1"/>
          <p:cNvSpPr/>
          <p:nvPr userDrawn="1"/>
        </p:nvSpPr>
        <p:spPr>
          <a:xfrm>
            <a:off x="11764091" y="6507558"/>
            <a:ext cx="45719" cy="123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452564" y="1951380"/>
            <a:ext cx="4302125" cy="13193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</a:p>
        </p:txBody>
      </p:sp>
      <p:sp>
        <p:nvSpPr>
          <p:cNvPr id="3" name="MSIPCMContentMarking" descr="{&quot;HashCode&quot;:635732447,&quot;Placement&quot;:&quot;Footer&quot;,&quot;Top&quot;:508.593,&quot;Left&quot;:411.013153,&quot;SlideWidth&quot;:940,&quot;SlideHeight&quot;:529}"/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  <p:extLst>
      <p:ext uri="{BB962C8B-B14F-4D97-AF65-F5344CB8AC3E}">
        <p14:creationId xmlns:p14="http://schemas.microsoft.com/office/powerpoint/2010/main" val="149630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</p:sldLayoutIdLst>
  <p:hf hdr="0" ftr="0" dt="0"/>
  <p:txStyles>
    <p:titleStyle>
      <a:lvl1pPr algn="l" defTabSz="1193860" rtl="0" eaLnBrk="1" fontAlgn="base" hangingPunct="1">
        <a:spcBef>
          <a:spcPct val="0"/>
        </a:spcBef>
        <a:spcAft>
          <a:spcPct val="0"/>
        </a:spcAft>
        <a:tabLst>
          <a:tab pos="359851" algn="l"/>
        </a:tabLst>
        <a:defRPr sz="2400" b="1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2pPr>
      <a:lvl3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3pPr>
      <a:lvl4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4pPr>
      <a:lvl5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5pPr>
      <a:lvl6pPr marL="609630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6pPr>
      <a:lvl7pPr marL="121926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7pPr>
      <a:lvl8pPr marL="182889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8pPr>
      <a:lvl9pPr marL="2438522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194400" indent="-190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446400" indent="-2484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615600" indent="-154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748800" indent="-1296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6pPr>
      <a:lvl7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7pPr>
      <a:lvl8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8pPr>
      <a:lvl9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3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6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9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52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15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78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41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044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9DBCAA1-2A75-4022-A914-E2BB47ED5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02" y="357857"/>
            <a:ext cx="10306110" cy="129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77F35A-9A91-424F-81AA-5D11BE44B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1502" y="1789282"/>
            <a:ext cx="10306110" cy="4264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CBB75A-64B5-4CA6-9310-C18AA0A738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FD09D-5A7A-4005-9061-F5653936433C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FC568D-F68F-4E83-9BE6-886D33DB8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516F85-36BD-4947-B564-32DA6B99F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487D4-C85E-495F-A5A2-CC5795A12901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MSIPCMContentMarking" descr="{&quot;HashCode&quot;:635732447,&quot;Placement&quot;:&quot;Footer&quot;,&quot;Top&quot;:508.593,&quot;Left&quot;:411.013153,&quot;SlideWidth&quot;:940,&quot;SlideHeight&quot;:529}">
            <a:extLst>
              <a:ext uri="{FF2B5EF4-FFF2-40B4-BE49-F238E27FC236}">
                <a16:creationId xmlns:a16="http://schemas.microsoft.com/office/drawing/2014/main" id="{0D703159-354F-4FE5-9B5C-84B14D029D01}"/>
              </a:ext>
            </a:extLst>
          </p:cNvPr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  <p:extLst>
      <p:ext uri="{BB962C8B-B14F-4D97-AF65-F5344CB8AC3E}">
        <p14:creationId xmlns:p14="http://schemas.microsoft.com/office/powerpoint/2010/main" val="294972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xStyles>
    <p:titleStyle>
      <a:lvl1pPr algn="l" defTabSz="896203" rtl="0" eaLnBrk="1" latinLnBrk="0" hangingPunct="1">
        <a:lnSpc>
          <a:spcPct val="90000"/>
        </a:lnSpc>
        <a:spcBef>
          <a:spcPct val="0"/>
        </a:spcBef>
        <a:buNone/>
        <a:defRPr sz="43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051" indent="-224051" algn="l" defTabSz="896203" rtl="0" eaLnBrk="1" latinLnBrk="0" hangingPunct="1">
        <a:lnSpc>
          <a:spcPct val="90000"/>
        </a:lnSpc>
        <a:spcBef>
          <a:spcPts val="980"/>
        </a:spcBef>
        <a:buFont typeface="Arial" panose="020B0604020202020204" pitchFamily="34" charset="0"/>
        <a:buChar char="•"/>
        <a:defRPr sz="2744" kern="1200">
          <a:solidFill>
            <a:schemeClr val="tx1"/>
          </a:solidFill>
          <a:latin typeface="+mn-lt"/>
          <a:ea typeface="+mn-ea"/>
          <a:cs typeface="+mn-cs"/>
        </a:defRPr>
      </a:lvl1pPr>
      <a:lvl2pPr marL="672153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2352" kern="1200">
          <a:solidFill>
            <a:schemeClr val="tx1"/>
          </a:solidFill>
          <a:latin typeface="+mn-lt"/>
          <a:ea typeface="+mn-ea"/>
          <a:cs typeface="+mn-cs"/>
        </a:defRPr>
      </a:lvl2pPr>
      <a:lvl3pPr marL="1120254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3pPr>
      <a:lvl4pPr marL="1568356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2016458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464559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912661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360763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808865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48102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96203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1344305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1792407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240509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688610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136712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584814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0"/>
            </p:custDataLst>
          </p:nvPr>
        </p:nvGraphicFramePr>
        <p:xfrm>
          <a:off x="0" y="0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11"/>
            </p:custDataLst>
          </p:nvPr>
        </p:nvSpPr>
        <p:spPr bwMode="auto">
          <a:xfrm>
            <a:off x="0" y="0"/>
            <a:ext cx="211676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2133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33" name="doc id" hidden="1"/>
          <p:cNvSpPr>
            <a:spLocks noChangeArrowheads="1"/>
          </p:cNvSpPr>
          <p:nvPr/>
        </p:nvSpPr>
        <p:spPr bwMode="gray">
          <a:xfrm flipH="1">
            <a:off x="10445675" y="50802"/>
            <a:ext cx="120702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193860"/>
            <a:endParaRPr lang="en-US" sz="6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1035" name="Printed"/>
          <p:cNvSpPr txBox="1">
            <a:spLocks noChangeArrowheads="1"/>
          </p:cNvSpPr>
          <p:nvPr/>
        </p:nvSpPr>
        <p:spPr bwMode="gray">
          <a:xfrm rot="5400000">
            <a:off x="11733346" y="4114418"/>
            <a:ext cx="245260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hangingPunct="1">
              <a:defRPr/>
            </a:pPr>
            <a:r>
              <a:rPr lang="en-US" sz="600" dirty="0">
                <a:solidFill>
                  <a:srgbClr val="7F7F7F"/>
                </a:solidFill>
                <a:latin typeface="Arial"/>
              </a:rPr>
              <a:t>Printed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58759" y="230189"/>
            <a:ext cx="96075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 userDrawn="1"/>
        </p:nvSpPr>
        <p:spPr bwMode="gray">
          <a:xfrm>
            <a:off x="158758" y="75764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800" cap="all" dirty="0">
                <a:solidFill>
                  <a:srgbClr val="7F7F7F"/>
                </a:solidFill>
                <a:latin typeface="Arial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 userDrawn="1"/>
        </p:nvSpPr>
        <p:spPr bwMode="gray">
          <a:xfrm>
            <a:off x="158759" y="554865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7F7F7F"/>
                </a:solidFill>
                <a:latin typeface="Arial"/>
              </a:rPr>
              <a:t>CLIENT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158758" y="6305945"/>
            <a:ext cx="11398754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5725" indent="-85725">
              <a:defRPr/>
            </a:pPr>
            <a:r>
              <a:rPr lang="en-US" sz="800" dirty="0">
                <a:solidFill>
                  <a:srgbClr val="7F7F7F"/>
                </a:solidFill>
                <a:latin typeface="Arial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158758" y="6507558"/>
            <a:ext cx="9953007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marL="493713" indent="-493713" defTabSz="1193860"/>
            <a:r>
              <a:rPr lang="en-US" sz="800" dirty="0">
                <a:solidFill>
                  <a:srgbClr val="7F7F7F"/>
                </a:solidFill>
                <a:latin typeface="Arial"/>
              </a:rPr>
              <a:t>SOURCE: Source</a:t>
            </a:r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936837" y="1254579"/>
            <a:ext cx="5685618" cy="511175"/>
            <a:chOff x="915" y="708"/>
            <a:chExt cx="2686" cy="322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08"/>
              <a:ext cx="2686" cy="32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Arial"/>
                </a:rPr>
                <a:t>Title</a:t>
              </a:r>
            </a:p>
            <a:p>
              <a:r>
                <a:rPr lang="en-US" dirty="0">
                  <a:solidFill>
                    <a:srgbClr val="7F7F7F"/>
                  </a:solidFill>
                  <a:latin typeface="Arial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11177300" y="285750"/>
            <a:ext cx="473335" cy="150811"/>
            <a:chOff x="8385789" y="285750"/>
            <a:chExt cx="354986" cy="150811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85789" y="285750"/>
              <a:ext cx="354986" cy="15081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860">
                <a:buClr>
                  <a:srgbClr val="002960"/>
                </a:buClr>
              </a:pPr>
              <a:r>
                <a:rPr lang="en-US" sz="800" dirty="0">
                  <a:solidFill>
                    <a:srgbClr val="7F7F7F"/>
                  </a:solidFill>
                  <a:latin typeface="Arial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85789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85789" y="436561"/>
              <a:ext cx="354986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LegendBoxes" hidden="1"/>
          <p:cNvGrpSpPr/>
          <p:nvPr userDrawn="1"/>
        </p:nvGrpSpPr>
        <p:grpSpPr bwMode="gray">
          <a:xfrm>
            <a:off x="10886895" y="279400"/>
            <a:ext cx="763755" cy="997467"/>
            <a:chOff x="7835905" y="279400"/>
            <a:chExt cx="763755" cy="997467"/>
          </a:xfrm>
        </p:grpSpPr>
        <p:sp>
          <p:nvSpPr>
            <p:cNvPr id="24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2" name="LegendLines" hidden="1"/>
          <p:cNvGrpSpPr/>
          <p:nvPr userDrawn="1"/>
        </p:nvGrpSpPr>
        <p:grpSpPr bwMode="gray">
          <a:xfrm>
            <a:off x="10579087" y="279400"/>
            <a:ext cx="1071563" cy="730251"/>
            <a:chOff x="7540629" y="279400"/>
            <a:chExt cx="1071563" cy="73025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509588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39" name="LegendMoons" hidden="1"/>
          <p:cNvGrpSpPr/>
          <p:nvPr userDrawn="1"/>
        </p:nvGrpSpPr>
        <p:grpSpPr bwMode="gray">
          <a:xfrm>
            <a:off x="10820220" y="250825"/>
            <a:ext cx="830430" cy="1306516"/>
            <a:chOff x="7769225" y="250825"/>
            <a:chExt cx="830430" cy="1306516"/>
          </a:xfrm>
        </p:grpSpPr>
        <p:grpSp>
          <p:nvGrpSpPr>
            <p:cNvPr id="40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8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9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1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2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4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5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3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2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3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0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45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6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7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8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9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50975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sp>
        <p:nvSpPr>
          <p:cNvPr id="60" name="SlideBottomBar" hidden="1"/>
          <p:cNvSpPr/>
          <p:nvPr userDrawn="1"/>
        </p:nvSpPr>
        <p:spPr>
          <a:xfrm>
            <a:off x="11764091" y="6507558"/>
            <a:ext cx="45719" cy="1238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452564" y="1951380"/>
            <a:ext cx="4302125" cy="13193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</a:p>
        </p:txBody>
      </p:sp>
      <p:sp>
        <p:nvSpPr>
          <p:cNvPr id="3" name="MSIPCMContentMarking" descr="{&quot;HashCode&quot;:635732447,&quot;Placement&quot;:&quot;Footer&quot;,&quot;Top&quot;:508.593,&quot;Left&quot;:411.013153,&quot;SlideWidth&quot;:940,&quot;SlideHeight&quot;:529}"/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  <p:extLst>
      <p:ext uri="{BB962C8B-B14F-4D97-AF65-F5344CB8AC3E}">
        <p14:creationId xmlns:p14="http://schemas.microsoft.com/office/powerpoint/2010/main" val="214637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</p:sldLayoutIdLst>
  <p:hf hdr="0" ftr="0" dt="0"/>
  <p:txStyles>
    <p:titleStyle>
      <a:lvl1pPr algn="l" defTabSz="1193860" rtl="0" eaLnBrk="1" fontAlgn="base" hangingPunct="1">
        <a:spcBef>
          <a:spcPct val="0"/>
        </a:spcBef>
        <a:spcAft>
          <a:spcPct val="0"/>
        </a:spcAft>
        <a:tabLst>
          <a:tab pos="359851" algn="l"/>
        </a:tabLst>
        <a:defRPr sz="2400" b="1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2pPr>
      <a:lvl3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3pPr>
      <a:lvl4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4pPr>
      <a:lvl5pPr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5pPr>
      <a:lvl6pPr marL="609630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6pPr>
      <a:lvl7pPr marL="121926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7pPr>
      <a:lvl8pPr marL="1828891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8pPr>
      <a:lvl9pPr marL="2438522" algn="l" defTabSz="1193860" rtl="0" eaLnBrk="1" fontAlgn="base" hangingPunct="1">
        <a:spcBef>
          <a:spcPct val="0"/>
        </a:spcBef>
        <a:spcAft>
          <a:spcPct val="0"/>
        </a:spcAft>
        <a:defRPr sz="2533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194400" indent="-190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446400" indent="-2484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615600" indent="-1548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748800" indent="-129600" algn="l" defTabSz="895350" rtl="0" eaLnBrk="1" fontAlgn="base" latinLnBrk="0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lang="en-US" sz="1600" baseline="0" dirty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6pPr>
      <a:lvl7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7pPr>
      <a:lvl8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8pPr>
      <a:lvl9pPr marL="999794" indent="-173575" algn="l" defTabSz="119386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33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30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6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91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52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152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78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413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044" algn="l" defTabSz="121926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79DA8B8-34B2-41DC-BEF6-25942790F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02" y="357857"/>
            <a:ext cx="10306110" cy="129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A9336BA-D7F6-45D6-BC71-2443E7988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1502" y="1789282"/>
            <a:ext cx="10306110" cy="4264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57199A-2371-4940-A7A7-F28C34DF1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E249847-A2DC-4DE1-B05D-F48D13A087C8}" type="datetimeFigureOut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20/06/2023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B6191D-F351-4267-B203-D75147A5D1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EDFD95-DED5-4302-A848-753CF012F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67E33B1-B5D4-4EF3-9721-35E8F07F6736}" type="slidenum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MSIPCMContentMarking" descr="{&quot;HashCode&quot;:635732447,&quot;Placement&quot;:&quot;Footer&quot;,&quot;Top&quot;:508.593,&quot;Left&quot;:411.013153,&quot;SlideWidth&quot;:940,&quot;SlideHeight&quot;:529}"/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  <p:extLst>
      <p:ext uri="{BB962C8B-B14F-4D97-AF65-F5344CB8AC3E}">
        <p14:creationId xmlns:p14="http://schemas.microsoft.com/office/powerpoint/2010/main" val="205724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896203" rtl="0" eaLnBrk="1" latinLnBrk="0" hangingPunct="1">
        <a:lnSpc>
          <a:spcPct val="90000"/>
        </a:lnSpc>
        <a:spcBef>
          <a:spcPct val="0"/>
        </a:spcBef>
        <a:buNone/>
        <a:defRPr sz="43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051" indent="-224051" algn="l" defTabSz="896203" rtl="0" eaLnBrk="1" latinLnBrk="0" hangingPunct="1">
        <a:lnSpc>
          <a:spcPct val="90000"/>
        </a:lnSpc>
        <a:spcBef>
          <a:spcPts val="980"/>
        </a:spcBef>
        <a:buFont typeface="Arial" panose="020B0604020202020204" pitchFamily="34" charset="0"/>
        <a:buChar char="•"/>
        <a:defRPr sz="2744" kern="1200">
          <a:solidFill>
            <a:schemeClr val="tx1"/>
          </a:solidFill>
          <a:latin typeface="+mn-lt"/>
          <a:ea typeface="+mn-ea"/>
          <a:cs typeface="+mn-cs"/>
        </a:defRPr>
      </a:lvl1pPr>
      <a:lvl2pPr marL="672153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2352" kern="1200">
          <a:solidFill>
            <a:schemeClr val="tx1"/>
          </a:solidFill>
          <a:latin typeface="+mn-lt"/>
          <a:ea typeface="+mn-ea"/>
          <a:cs typeface="+mn-cs"/>
        </a:defRPr>
      </a:lvl2pPr>
      <a:lvl3pPr marL="1120254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3pPr>
      <a:lvl4pPr marL="1568356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2016458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464559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912661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360763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808865" indent="-224051" algn="l" defTabSz="896203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48102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96203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1344305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1792407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240509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688610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136712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584814" algn="l" defTabSz="896203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C8598C7-CC4B-4876-B444-D566F38DA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02" y="357857"/>
            <a:ext cx="10306110" cy="129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042849-59C6-4F4E-AE9F-8D4415ED2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1502" y="1789282"/>
            <a:ext cx="10306110" cy="4264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7DB819-892A-49B3-BE45-05535C439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502" y="6229812"/>
            <a:ext cx="2688550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CACF4E7-FBA9-4B2F-ACA1-846C6F9F97CC}" type="datetimeFigureOut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20/06/2023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AF8FC5-377A-478B-8F08-98CFB4486B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58144" y="6229812"/>
            <a:ext cx="4032826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D3AB35-20EA-4458-A0D9-F6BA30BB1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39061" y="6229812"/>
            <a:ext cx="2688550" cy="357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2F39D21-D0AD-449A-953F-AE17846AA19C}" type="slidenum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MSIPCMContentMarking" descr="{&quot;HashCode&quot;:635732447,&quot;Placement&quot;:&quot;Footer&quot;,&quot;Top&quot;:508.593,&quot;Left&quot;:411.013153,&quot;SlideWidth&quot;:940,&quot;SlideHeight&quot;:529}"/>
          <p:cNvSpPr txBox="1"/>
          <p:nvPr userDrawn="1"/>
        </p:nvSpPr>
        <p:spPr>
          <a:xfrm>
            <a:off x="5219867" y="6459131"/>
            <a:ext cx="150937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1000">
                <a:solidFill>
                  <a:srgbClr val="0000FF"/>
                </a:solidFill>
                <a:latin typeface="Calibri" panose="020F0502020204030204" pitchFamily="34" charset="0"/>
              </a:rPr>
              <a:t>This content is Internal.</a:t>
            </a:r>
          </a:p>
        </p:txBody>
      </p:sp>
    </p:spTree>
    <p:extLst>
      <p:ext uri="{BB962C8B-B14F-4D97-AF65-F5344CB8AC3E}">
        <p14:creationId xmlns:p14="http://schemas.microsoft.com/office/powerpoint/2010/main" val="126432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896200" rtl="0" eaLnBrk="1" latinLnBrk="0" hangingPunct="1">
        <a:lnSpc>
          <a:spcPct val="90000"/>
        </a:lnSpc>
        <a:spcBef>
          <a:spcPct val="0"/>
        </a:spcBef>
        <a:buNone/>
        <a:defRPr sz="43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050" indent="-224050" algn="l" defTabSz="896200" rtl="0" eaLnBrk="1" latinLnBrk="0" hangingPunct="1">
        <a:lnSpc>
          <a:spcPct val="90000"/>
        </a:lnSpc>
        <a:spcBef>
          <a:spcPts val="980"/>
        </a:spcBef>
        <a:buFont typeface="Arial" panose="020B0604020202020204" pitchFamily="34" charset="0"/>
        <a:buChar char="•"/>
        <a:defRPr sz="2744" kern="1200">
          <a:solidFill>
            <a:schemeClr val="tx1"/>
          </a:solidFill>
          <a:latin typeface="+mn-lt"/>
          <a:ea typeface="+mn-ea"/>
          <a:cs typeface="+mn-cs"/>
        </a:defRPr>
      </a:lvl1pPr>
      <a:lvl2pPr marL="672151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2352" kern="1200">
          <a:solidFill>
            <a:schemeClr val="tx1"/>
          </a:solidFill>
          <a:latin typeface="+mn-lt"/>
          <a:ea typeface="+mn-ea"/>
          <a:cs typeface="+mn-cs"/>
        </a:defRPr>
      </a:lvl2pPr>
      <a:lvl3pPr marL="1120249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3pPr>
      <a:lvl4pPr marL="1568350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2016450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464550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912649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360749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808850" indent="-224050" algn="l" defTabSz="896200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48100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96200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1344299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1792400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240500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688600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136699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584800" algn="l" defTabSz="896200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17.pn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3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18.jpeg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21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22.pn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5.bin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29.emf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6.bin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7.bin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8.bin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34.emf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9.bin"/><Relationship Id="rId4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0.bin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1.bin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2.bin"/><Relationship Id="rId4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3.bin"/><Relationship Id="rId4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7.jpe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4.bin"/><Relationship Id="rId4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8.jpeg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5.bin"/><Relationship Id="rId4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0.jpe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6.bin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1.jpe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7.bin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3.jpeg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8.bin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9.bin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0.bin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1.bin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2.bin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png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4.bin"/><Relationship Id="rId4" Type="http://schemas.openxmlformats.org/officeDocument/2006/relationships/notesSlide" Target="../notesSlides/notesSlide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5.pn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5.bin"/><Relationship Id="rId4" Type="http://schemas.openxmlformats.org/officeDocument/2006/relationships/notesSlide" Target="../notesSlides/notesSlide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6.bin"/><Relationship Id="rId4" Type="http://schemas.openxmlformats.org/officeDocument/2006/relationships/notesSlide" Target="../notesSlides/notesSlide3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7.bin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8.bin"/><Relationship Id="rId4" Type="http://schemas.openxmlformats.org/officeDocument/2006/relationships/notesSlide" Target="../notesSlides/notesSlide3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9.bin"/><Relationship Id="rId4" Type="http://schemas.openxmlformats.org/officeDocument/2006/relationships/notesSlide" Target="../notesSlides/notesSlide3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0.bin"/><Relationship Id="rId4" Type="http://schemas.openxmlformats.org/officeDocument/2006/relationships/notesSlide" Target="../notesSlides/notesSlide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1.bin"/><Relationship Id="rId4" Type="http://schemas.openxmlformats.org/officeDocument/2006/relationships/notesSlide" Target="../notesSlides/notesSlide3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2.bin"/><Relationship Id="rId4" Type="http://schemas.openxmlformats.org/officeDocument/2006/relationships/notesSlide" Target="../notesSlides/notesSlide3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3.bin"/><Relationship Id="rId4" Type="http://schemas.openxmlformats.org/officeDocument/2006/relationships/notesSlide" Target="../notesSlides/notesSlide3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4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jpe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6.bin"/><Relationship Id="rId4" Type="http://schemas.openxmlformats.org/officeDocument/2006/relationships/notesSlide" Target="../notesSlides/notesSlide4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7.bin"/><Relationship Id="rId4" Type="http://schemas.openxmlformats.org/officeDocument/2006/relationships/notesSlide" Target="../notesSlides/notesSlide4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8.bin"/><Relationship Id="rId4" Type="http://schemas.openxmlformats.org/officeDocument/2006/relationships/notesSlide" Target="../notesSlides/notesSlide4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68.jpe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9.bin"/><Relationship Id="rId4" Type="http://schemas.openxmlformats.org/officeDocument/2006/relationships/notesSlide" Target="../notesSlides/notesSlide4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70.jpeg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0.bin"/><Relationship Id="rId4" Type="http://schemas.openxmlformats.org/officeDocument/2006/relationships/notesSlide" Target="../notesSlides/notesSlide4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71.jpe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1.bin"/><Relationship Id="rId4" Type="http://schemas.openxmlformats.org/officeDocument/2006/relationships/notesSlide" Target="../notesSlides/notesSlide4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72.jpe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2.bin"/><Relationship Id="rId4" Type="http://schemas.openxmlformats.org/officeDocument/2006/relationships/notesSlide" Target="../notesSlides/notesSlide49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73.jpe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3.bin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7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67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TAR-%20TABELA%20DE%20ATIVIDADES%20E%20RECURSOS-%20ACIARIA.%20Rev.05.pdf" TargetMode="Externa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TAR-%20TABELA%20DE%20ATIVIDADES%20E%20RECURSOS-%20ACIARIA.%20Rev.05.pdf" TargetMode="Externa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79.pn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4.bin"/><Relationship Id="rId4" Type="http://schemas.openxmlformats.org/officeDocument/2006/relationships/notesSlide" Target="../notesSlides/notesSlide5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8.png"/><Relationship Id="rId4" Type="http://schemas.openxmlformats.org/officeDocument/2006/relationships/image" Target="../media/image8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1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76.jpeg"/><Relationship Id="rId4" Type="http://schemas.openxmlformats.org/officeDocument/2006/relationships/image" Target="../media/image95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youtu.be/Y3uAXxlDwFM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992579" cy="2965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SET/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5742813" cy="13747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GRANDE PARADA GSP DEZ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3D2BE08-D2C7-3434-99A1-1DA0F59796CC}"/>
              </a:ext>
            </a:extLst>
          </p:cNvPr>
          <p:cNvSpPr txBox="1"/>
          <p:nvPr/>
        </p:nvSpPr>
        <p:spPr>
          <a:xfrm>
            <a:off x="10247670" y="4950566"/>
            <a:ext cx="1788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QUA-FML-027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REV 00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336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949113" cy="672147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0"/>
            <a:ext cx="11949112" cy="6721475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GRANDE PARADA </a:t>
            </a: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GSP</a:t>
            </a: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DEZ – 2021</a:t>
            </a:r>
          </a:p>
          <a:p>
            <a:pPr algn="ctr"/>
            <a:endParaRPr lang="pt-BR" sz="4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Abertura</a:t>
            </a:r>
          </a:p>
        </p:txBody>
      </p:sp>
    </p:spTree>
    <p:extLst>
      <p:ext uri="{BB962C8B-B14F-4D97-AF65-F5344CB8AC3E}">
        <p14:creationId xmlns:p14="http://schemas.microsoft.com/office/powerpoint/2010/main" val="425841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02531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dirty="0"/>
              <a:t>Premissas Grande Parada GSP Dezembro 2021: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0DF54A8-9131-4E70-9C2F-2006D16B7221}"/>
              </a:ext>
            </a:extLst>
          </p:cNvPr>
          <p:cNvSpPr txBox="1"/>
          <p:nvPr/>
        </p:nvSpPr>
        <p:spPr>
          <a:xfrm>
            <a:off x="251520" y="1786040"/>
            <a:ext cx="115499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Diminuição do Capital de Giro / Mercado;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Tratativa de Riscos Críticos oriundos do GRO;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Atividades Rotineiras Mandatórias com Prazos Longos;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Implantação de Investimentos Priorizados.</a:t>
            </a:r>
          </a:p>
        </p:txBody>
      </p:sp>
    </p:spTree>
    <p:extLst>
      <p:ext uri="{BB962C8B-B14F-4D97-AF65-F5344CB8AC3E}">
        <p14:creationId xmlns:p14="http://schemas.microsoft.com/office/powerpoint/2010/main" val="65903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Empresa contratada gerenciamento - Apresentação: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8E5AEAA-826A-49D2-81B8-3B7D8CFB81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55636"/>
            <a:ext cx="9700261" cy="363877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A7B149A-4E53-4B4F-AD12-7266636FFCD7}"/>
              </a:ext>
            </a:extLst>
          </p:cNvPr>
          <p:cNvSpPr txBox="1"/>
          <p:nvPr/>
        </p:nvSpPr>
        <p:spPr>
          <a:xfrm>
            <a:off x="3583591" y="3935008"/>
            <a:ext cx="5713009" cy="2554545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pt-BR" sz="2000" i="1" dirty="0">
                <a:solidFill>
                  <a:srgbClr val="9A1318"/>
                </a:solidFill>
                <a:latin typeface="Hattori Hanzo" panose="02000506020000020003" pitchFamily="50" charset="0"/>
              </a:rPr>
              <a:t>Passado e futuro em um compromisso com o cliente</a:t>
            </a:r>
          </a:p>
          <a:p>
            <a:r>
              <a:rPr lang="pt-BR" sz="2000" i="1" dirty="0">
                <a:solidFill>
                  <a:srgbClr val="064D83"/>
                </a:solidFill>
                <a:latin typeface="Hattori Hanzo" panose="02000506020000020003" pitchFamily="50" charset="0"/>
              </a:rPr>
              <a:t>Fundada em 2005</a:t>
            </a:r>
          </a:p>
          <a:p>
            <a:r>
              <a:rPr lang="pt-BR" sz="2000" i="1" dirty="0">
                <a:solidFill>
                  <a:srgbClr val="064D83"/>
                </a:solidFill>
                <a:latin typeface="Hattori Hanzo" panose="02000506020000020003" pitchFamily="50" charset="0"/>
              </a:rPr>
              <a:t>Bilhão de reais, centenas de projetos, dezenas de clientes</a:t>
            </a:r>
          </a:p>
          <a:p>
            <a:r>
              <a:rPr lang="pt-BR" sz="20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PMP’s</a:t>
            </a:r>
            <a:r>
              <a:rPr lang="pt-BR" sz="2000" i="1" dirty="0">
                <a:solidFill>
                  <a:srgbClr val="064D83"/>
                </a:solidFill>
                <a:latin typeface="Hattori Hanzo" panose="02000506020000020003" pitchFamily="50" charset="0"/>
              </a:rPr>
              <a:t>, Scrum Masters, planejadores experientes</a:t>
            </a:r>
          </a:p>
          <a:p>
            <a:r>
              <a:rPr lang="pt-BR" sz="2000" i="1" dirty="0">
                <a:solidFill>
                  <a:srgbClr val="064D83"/>
                </a:solidFill>
                <a:latin typeface="Hattori Hanzo" panose="02000506020000020003" pitchFamily="50" charset="0"/>
              </a:rPr>
              <a:t>Investimento constante em equipamento novo e moderno</a:t>
            </a:r>
          </a:p>
          <a:p>
            <a:r>
              <a:rPr lang="pt-BR" sz="2000" i="1" dirty="0">
                <a:solidFill>
                  <a:srgbClr val="064D83"/>
                </a:solidFill>
                <a:latin typeface="Hattori Hanzo" panose="02000506020000020003" pitchFamily="50" charset="0"/>
              </a:rPr>
              <a:t>Os melhores softwares do mercado</a:t>
            </a:r>
          </a:p>
          <a:p>
            <a:r>
              <a:rPr lang="pt-BR" sz="2000" i="1" dirty="0">
                <a:solidFill>
                  <a:srgbClr val="064D83"/>
                </a:solidFill>
                <a:latin typeface="Hattori Hanzo" panose="02000506020000020003" pitchFamily="50" charset="0"/>
              </a:rPr>
              <a:t>Mobilização em toda América do Sul</a:t>
            </a:r>
          </a:p>
          <a:p>
            <a:r>
              <a:rPr lang="pt-BR" sz="2000" i="1" dirty="0">
                <a:solidFill>
                  <a:srgbClr val="064D83"/>
                </a:solidFill>
                <a:latin typeface="Hattori Hanzo" panose="02000506020000020003" pitchFamily="50" charset="0"/>
              </a:rPr>
              <a:t>Uniforme, postura, seriedade e inteligência emocional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C71FD5C-0BF7-493A-B157-315CBAFFC128}"/>
              </a:ext>
            </a:extLst>
          </p:cNvPr>
          <p:cNvSpPr txBox="1">
            <a:spLocks/>
          </p:cNvSpPr>
          <p:nvPr/>
        </p:nvSpPr>
        <p:spPr bwMode="gray">
          <a:xfrm>
            <a:off x="67590" y="3809298"/>
            <a:ext cx="3079469" cy="754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89620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4400" dirty="0">
                <a:solidFill>
                  <a:srgbClr val="9A1318"/>
                </a:solidFill>
                <a:latin typeface="Abwechselnschrift" panose="00000700000000000000" pitchFamily="2" charset="0"/>
              </a:rPr>
              <a:t>Experiência:</a:t>
            </a:r>
          </a:p>
        </p:txBody>
      </p:sp>
    </p:spTree>
    <p:extLst>
      <p:ext uri="{BB962C8B-B14F-4D97-AF65-F5344CB8AC3E}">
        <p14:creationId xmlns:p14="http://schemas.microsoft.com/office/powerpoint/2010/main" val="994724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dirty="0"/>
              <a:t>Empresa contratada gerenciamento - Equipe: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165B706-36CA-43A4-BBDB-28DCB5588CA7}"/>
              </a:ext>
            </a:extLst>
          </p:cNvPr>
          <p:cNvSpPr txBox="1"/>
          <p:nvPr/>
        </p:nvSpPr>
        <p:spPr>
          <a:xfrm>
            <a:off x="1711057" y="1734769"/>
            <a:ext cx="3674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9A1318"/>
                </a:solidFill>
                <a:latin typeface="Hattori Hanzo" panose="02000506020000020003" pitchFamily="50" charset="0"/>
              </a:rPr>
              <a:t>Eduardo Siqueira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Engenheiro, Mestre em Gestão, PMP, CSM</a:t>
            </a:r>
          </a:p>
          <a:p>
            <a:endParaRPr lang="pt-BR" sz="1400" i="1" dirty="0">
              <a:solidFill>
                <a:srgbClr val="064D83"/>
              </a:solidFill>
              <a:latin typeface="Hattori Hanzo" panose="02000506020000020003" pitchFamily="50" charset="0"/>
            </a:endParaRP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Petrobrás Refinaria de Abreu e Lima</a:t>
            </a:r>
          </a:p>
          <a:p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Alumar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Linha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Flexgas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Liquigás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CSN Linha de Aços Longos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ArcelorMittal PMO,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Consult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Col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Arg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, Scrum Master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Vale, Braskem, Gerdau GP desde 2004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050E7801-FD9F-409B-A004-B1AD85F10A14}"/>
              </a:ext>
            </a:extLst>
          </p:cNvPr>
          <p:cNvSpPr txBox="1">
            <a:spLocks/>
          </p:cNvSpPr>
          <p:nvPr/>
        </p:nvSpPr>
        <p:spPr bwMode="gray">
          <a:xfrm>
            <a:off x="9863814" y="1257156"/>
            <a:ext cx="2878460" cy="754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89620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>
                <a:solidFill>
                  <a:srgbClr val="9A1318"/>
                </a:solidFill>
                <a:latin typeface="Abwechselnschrift" panose="00000700000000000000" pitchFamily="2" charset="0"/>
              </a:rPr>
              <a:t>Equipe</a:t>
            </a:r>
            <a:endParaRPr lang="pt-BR" dirty="0">
              <a:solidFill>
                <a:srgbClr val="9A1318"/>
              </a:solidFill>
              <a:latin typeface="Abwechselnschrift" panose="00000700000000000000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E39B585-5455-4FB6-9385-310D63690ABC}"/>
              </a:ext>
            </a:extLst>
          </p:cNvPr>
          <p:cNvSpPr txBox="1"/>
          <p:nvPr/>
        </p:nvSpPr>
        <p:spPr>
          <a:xfrm>
            <a:off x="6881701" y="1692233"/>
            <a:ext cx="46719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9A1318"/>
                </a:solidFill>
                <a:latin typeface="Hattori Hanzo" panose="02000506020000020003" pitchFamily="50" charset="0"/>
              </a:rPr>
              <a:t>Lenilson Filho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Engenheiro, Consultor de Planejamento</a:t>
            </a:r>
          </a:p>
          <a:p>
            <a:endParaRPr lang="pt-BR" sz="1400" i="1" dirty="0">
              <a:solidFill>
                <a:srgbClr val="064D83"/>
              </a:solidFill>
              <a:latin typeface="Hattori Hanzo" panose="02000506020000020003" pitchFamily="50" charset="0"/>
            </a:endParaRP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ArcelorMittal Grandes Reparos (Aciaria,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Lam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. e Utilidades)</a:t>
            </a:r>
          </a:p>
          <a:p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Nexa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Resources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(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Ust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, Ácido, SO2,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Hidromet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Met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e F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Rot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)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CSN (AF, RMH, Coqueria,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Sint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, Aciaria LD,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Lam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e Utilidades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TERNIUM (Alto Forno, CTE, RMH, Coqueria e Sinterização)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Gestão de rotina da Manutenção; Especialista PCM</a:t>
            </a:r>
          </a:p>
        </p:txBody>
      </p:sp>
      <p:pic>
        <p:nvPicPr>
          <p:cNvPr id="15" name="Picture 2" descr="imagem do perfil">
            <a:extLst>
              <a:ext uri="{FF2B5EF4-FFF2-40B4-BE49-F238E27FC236}">
                <a16:creationId xmlns:a16="http://schemas.microsoft.com/office/drawing/2014/main" id="{CB6E1D76-DE81-45F8-92C6-79102A851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91" y="1783562"/>
            <a:ext cx="1123202" cy="112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oto do perfil de Lenilson Guerini Santagueda Filho">
            <a:extLst>
              <a:ext uri="{FF2B5EF4-FFF2-40B4-BE49-F238E27FC236}">
                <a16:creationId xmlns:a16="http://schemas.microsoft.com/office/drawing/2014/main" id="{18D218E0-A250-42BC-8594-297470D00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657" y="1783767"/>
            <a:ext cx="1330036" cy="133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F60DB03C-8FF2-4661-B359-C7DEB24BE1E3}"/>
              </a:ext>
            </a:extLst>
          </p:cNvPr>
          <p:cNvSpPr txBox="1"/>
          <p:nvPr/>
        </p:nvSpPr>
        <p:spPr>
          <a:xfrm>
            <a:off x="1711057" y="4112553"/>
            <a:ext cx="3675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9A1318"/>
                </a:solidFill>
                <a:latin typeface="Hattori Hanzo" panose="02000506020000020003" pitchFamily="50" charset="0"/>
              </a:rPr>
              <a:t>André Barbosa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Planejador de Parada</a:t>
            </a:r>
          </a:p>
          <a:p>
            <a:endParaRPr lang="pt-BR" sz="1400" i="1" dirty="0">
              <a:solidFill>
                <a:srgbClr val="064D83"/>
              </a:solidFill>
              <a:latin typeface="Hattori Hanzo" panose="02000506020000020003" pitchFamily="50" charset="0"/>
            </a:endParaRP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MRS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Logistica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S.A. Programação de Manutenção; White Martins Gases Ind. Planejamento,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Progr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. e Controle de Manutenção - Usinas de Sep. de Ar (O2, H2 e Argônio),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VPSA’s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e Membranas. Gestão das Grandes Paradas de Manutenção dos sites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C437448-8C74-4B6E-B8C4-0118607C653D}"/>
              </a:ext>
            </a:extLst>
          </p:cNvPr>
          <p:cNvSpPr txBox="1"/>
          <p:nvPr/>
        </p:nvSpPr>
        <p:spPr>
          <a:xfrm>
            <a:off x="7174667" y="4037600"/>
            <a:ext cx="3675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>
                <a:solidFill>
                  <a:srgbClr val="9A1318"/>
                </a:solidFill>
                <a:latin typeface="Hattori Hanzo" panose="02000506020000020003" pitchFamily="50" charset="0"/>
              </a:rPr>
              <a:t>Alexandre da Costa</a:t>
            </a:r>
            <a:endParaRPr lang="pt-BR" sz="1400" i="1" dirty="0">
              <a:solidFill>
                <a:srgbClr val="9A1318"/>
              </a:solidFill>
              <a:latin typeface="Hattori Hanzo" panose="02000506020000020003" pitchFamily="50" charset="0"/>
            </a:endParaRP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Power BI e  Monitoramento de Suprimentos</a:t>
            </a:r>
          </a:p>
          <a:p>
            <a:endParaRPr lang="pt-BR" sz="1400" i="1" dirty="0">
              <a:solidFill>
                <a:srgbClr val="064D83"/>
              </a:solidFill>
              <a:latin typeface="Hattori Hanzo" panose="02000506020000020003" pitchFamily="50" charset="0"/>
            </a:endParaRP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Votorantim Cimentos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Especialista em consolidação de portfólios em Power BI, construção de cronogramas gerenciais e de parada. Organização de reuniões e PMO corporativo</a:t>
            </a:r>
          </a:p>
          <a:p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Elaboração de </a:t>
            </a:r>
            <a:r>
              <a:rPr lang="pt-BR" sz="1400" i="1" dirty="0" err="1">
                <a:solidFill>
                  <a:srgbClr val="064D83"/>
                </a:solidFill>
                <a:latin typeface="Hattori Hanzo" panose="02000506020000020003" pitchFamily="50" charset="0"/>
              </a:rPr>
              <a:t>reports</a:t>
            </a:r>
            <a:r>
              <a:rPr lang="pt-BR" sz="1400" i="1" dirty="0">
                <a:solidFill>
                  <a:srgbClr val="064D83"/>
                </a:solidFill>
                <a:latin typeface="Hattori Hanzo" panose="02000506020000020003" pitchFamily="50" charset="0"/>
              </a:rPr>
              <a:t> e dashboards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A07A59A9-E721-40FF-88E2-577B6FCFC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5191" y="4128929"/>
            <a:ext cx="1123202" cy="112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B3FCD27F-4B71-4DDF-AE04-FE097F7BF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06471" y="3973987"/>
            <a:ext cx="1330036" cy="133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718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dirty="0"/>
              <a:t>Empresa contratada gerenciamento - Apresentação: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195F930-208F-4627-8780-28CF64FEE2A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9584"/>
          <a:stretch/>
        </p:blipFill>
        <p:spPr>
          <a:xfrm>
            <a:off x="2935935" y="979937"/>
            <a:ext cx="5909531" cy="235976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60" y="3684355"/>
            <a:ext cx="8320283" cy="224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3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1107918" cy="29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AGO/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1008334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GERENCIAMENTO</a:t>
            </a:r>
          </a:p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GRANDE PARADA</a:t>
            </a:r>
          </a:p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GSP DEZ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75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4612041" y="182268"/>
            <a:ext cx="2079287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REFERENCIAL TEÓRICO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sp>
        <p:nvSpPr>
          <p:cNvPr id="14" name="Rectangle 50">
            <a:extLst>
              <a:ext uri="{FF2B5EF4-FFF2-40B4-BE49-F238E27FC236}">
                <a16:creationId xmlns:a16="http://schemas.microsoft.com/office/drawing/2014/main" id="{FA4F951E-524C-49DE-B7CF-8506E2C6A60A}"/>
              </a:ext>
            </a:extLst>
          </p:cNvPr>
          <p:cNvSpPr/>
          <p:nvPr/>
        </p:nvSpPr>
        <p:spPr>
          <a:xfrm>
            <a:off x="137059" y="1957539"/>
            <a:ext cx="423394" cy="70565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81">
            <a:extLst>
              <a:ext uri="{FF2B5EF4-FFF2-40B4-BE49-F238E27FC236}">
                <a16:creationId xmlns:a16="http://schemas.microsoft.com/office/drawing/2014/main" id="{45F519BF-3162-4CB2-AD6C-91D96E6EF01B}"/>
              </a:ext>
            </a:extLst>
          </p:cNvPr>
          <p:cNvSpPr/>
          <p:nvPr/>
        </p:nvSpPr>
        <p:spPr>
          <a:xfrm>
            <a:off x="137059" y="3320368"/>
            <a:ext cx="423394" cy="705656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1">
            <a:extLst>
              <a:ext uri="{FF2B5EF4-FFF2-40B4-BE49-F238E27FC236}">
                <a16:creationId xmlns:a16="http://schemas.microsoft.com/office/drawing/2014/main" id="{2371BCED-68CA-4091-A445-60A9FF6B5F38}"/>
              </a:ext>
            </a:extLst>
          </p:cNvPr>
          <p:cNvSpPr/>
          <p:nvPr/>
        </p:nvSpPr>
        <p:spPr>
          <a:xfrm>
            <a:off x="137059" y="4033205"/>
            <a:ext cx="423394" cy="7056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50">
            <a:extLst>
              <a:ext uri="{FF2B5EF4-FFF2-40B4-BE49-F238E27FC236}">
                <a16:creationId xmlns:a16="http://schemas.microsoft.com/office/drawing/2014/main" id="{29E7B4B5-34D1-44E4-A2E8-A4F08D9B3648}"/>
              </a:ext>
            </a:extLst>
          </p:cNvPr>
          <p:cNvSpPr/>
          <p:nvPr/>
        </p:nvSpPr>
        <p:spPr>
          <a:xfrm>
            <a:off x="137059" y="1246515"/>
            <a:ext cx="423394" cy="705656"/>
          </a:xfrm>
          <a:prstGeom prst="rect">
            <a:avLst/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81">
            <a:extLst>
              <a:ext uri="{FF2B5EF4-FFF2-40B4-BE49-F238E27FC236}">
                <a16:creationId xmlns:a16="http://schemas.microsoft.com/office/drawing/2014/main" id="{F36BF828-8409-47AF-97AB-56BBD62B02BB}"/>
              </a:ext>
            </a:extLst>
          </p:cNvPr>
          <p:cNvSpPr/>
          <p:nvPr/>
        </p:nvSpPr>
        <p:spPr>
          <a:xfrm>
            <a:off x="137059" y="4751849"/>
            <a:ext cx="423394" cy="705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17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</a:t>
            </a:r>
            <a:endParaRPr lang="bg-BG" sz="1176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50">
            <a:extLst>
              <a:ext uri="{FF2B5EF4-FFF2-40B4-BE49-F238E27FC236}">
                <a16:creationId xmlns:a16="http://schemas.microsoft.com/office/drawing/2014/main" id="{125145D6-C549-4FC0-BE85-6F901D470062}"/>
              </a:ext>
            </a:extLst>
          </p:cNvPr>
          <p:cNvSpPr/>
          <p:nvPr/>
        </p:nvSpPr>
        <p:spPr>
          <a:xfrm>
            <a:off x="11285109" y="777977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81">
            <a:extLst>
              <a:ext uri="{FF2B5EF4-FFF2-40B4-BE49-F238E27FC236}">
                <a16:creationId xmlns:a16="http://schemas.microsoft.com/office/drawing/2014/main" id="{D8E5511E-FBB8-4CCD-9A17-89EF490BF8CE}"/>
              </a:ext>
            </a:extLst>
          </p:cNvPr>
          <p:cNvSpPr/>
          <p:nvPr/>
        </p:nvSpPr>
        <p:spPr>
          <a:xfrm>
            <a:off x="11285109" y="1847474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81">
            <a:extLst>
              <a:ext uri="{FF2B5EF4-FFF2-40B4-BE49-F238E27FC236}">
                <a16:creationId xmlns:a16="http://schemas.microsoft.com/office/drawing/2014/main" id="{350782B4-E07A-4CCB-B50F-9A3347CA6F7A}"/>
              </a:ext>
            </a:extLst>
          </p:cNvPr>
          <p:cNvSpPr/>
          <p:nvPr/>
        </p:nvSpPr>
        <p:spPr>
          <a:xfrm>
            <a:off x="11285109" y="2382219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50">
            <a:extLst>
              <a:ext uri="{FF2B5EF4-FFF2-40B4-BE49-F238E27FC236}">
                <a16:creationId xmlns:a16="http://schemas.microsoft.com/office/drawing/2014/main" id="{F9412C3F-B387-489D-A196-3D920C0BF566}"/>
              </a:ext>
            </a:extLst>
          </p:cNvPr>
          <p:cNvSpPr/>
          <p:nvPr/>
        </p:nvSpPr>
        <p:spPr>
          <a:xfrm>
            <a:off x="11285109" y="243229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81">
            <a:extLst>
              <a:ext uri="{FF2B5EF4-FFF2-40B4-BE49-F238E27FC236}">
                <a16:creationId xmlns:a16="http://schemas.microsoft.com/office/drawing/2014/main" id="{8AD3E724-783B-4907-A8DE-E5DD56C10B0C}"/>
              </a:ext>
            </a:extLst>
          </p:cNvPr>
          <p:cNvSpPr/>
          <p:nvPr/>
        </p:nvSpPr>
        <p:spPr>
          <a:xfrm>
            <a:off x="11285109" y="1312726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50">
            <a:extLst>
              <a:ext uri="{FF2B5EF4-FFF2-40B4-BE49-F238E27FC236}">
                <a16:creationId xmlns:a16="http://schemas.microsoft.com/office/drawing/2014/main" id="{179CCBFD-066C-4783-8D98-3A303DEE8B06}"/>
              </a:ext>
            </a:extLst>
          </p:cNvPr>
          <p:cNvSpPr/>
          <p:nvPr/>
        </p:nvSpPr>
        <p:spPr>
          <a:xfrm>
            <a:off x="11285109" y="158010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81">
            <a:extLst>
              <a:ext uri="{FF2B5EF4-FFF2-40B4-BE49-F238E27FC236}">
                <a16:creationId xmlns:a16="http://schemas.microsoft.com/office/drawing/2014/main" id="{95F23A0C-93B5-4F46-B179-4E020F86BB29}"/>
              </a:ext>
            </a:extLst>
          </p:cNvPr>
          <p:cNvSpPr/>
          <p:nvPr/>
        </p:nvSpPr>
        <p:spPr>
          <a:xfrm>
            <a:off x="11285109" y="510603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81">
            <a:extLst>
              <a:ext uri="{FF2B5EF4-FFF2-40B4-BE49-F238E27FC236}">
                <a16:creationId xmlns:a16="http://schemas.microsoft.com/office/drawing/2014/main" id="{DC091731-F457-4BBB-A695-0EC26C463DD3}"/>
              </a:ext>
            </a:extLst>
          </p:cNvPr>
          <p:cNvSpPr/>
          <p:nvPr/>
        </p:nvSpPr>
        <p:spPr>
          <a:xfrm>
            <a:off x="11285109" y="1045351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81">
            <a:extLst>
              <a:ext uri="{FF2B5EF4-FFF2-40B4-BE49-F238E27FC236}">
                <a16:creationId xmlns:a16="http://schemas.microsoft.com/office/drawing/2014/main" id="{78EDBC6F-1A4F-4E4F-8855-E642611975B2}"/>
              </a:ext>
            </a:extLst>
          </p:cNvPr>
          <p:cNvSpPr/>
          <p:nvPr/>
        </p:nvSpPr>
        <p:spPr>
          <a:xfrm>
            <a:off x="11285109" y="2114848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81">
            <a:extLst>
              <a:ext uri="{FF2B5EF4-FFF2-40B4-BE49-F238E27FC236}">
                <a16:creationId xmlns:a16="http://schemas.microsoft.com/office/drawing/2014/main" id="{29981041-9CD9-4E73-8A3A-B83889DBAB32}"/>
              </a:ext>
            </a:extLst>
          </p:cNvPr>
          <p:cNvSpPr/>
          <p:nvPr/>
        </p:nvSpPr>
        <p:spPr>
          <a:xfrm>
            <a:off x="11285109" y="264959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30E2FD-9C33-4FB0-B27B-7CA82DA42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903" y="722301"/>
            <a:ext cx="9643307" cy="5765834"/>
          </a:xfrm>
          <a:prstGeom prst="rect">
            <a:avLst/>
          </a:prstGeom>
        </p:spPr>
      </p:pic>
      <p:sp>
        <p:nvSpPr>
          <p:cNvPr id="29" name="Rectangle 50">
            <a:extLst>
              <a:ext uri="{FF2B5EF4-FFF2-40B4-BE49-F238E27FC236}">
                <a16:creationId xmlns:a16="http://schemas.microsoft.com/office/drawing/2014/main" id="{FA4F951E-524C-49DE-B7CF-8506E2C6A60A}"/>
              </a:ext>
            </a:extLst>
          </p:cNvPr>
          <p:cNvSpPr/>
          <p:nvPr/>
        </p:nvSpPr>
        <p:spPr>
          <a:xfrm>
            <a:off x="137059" y="2649590"/>
            <a:ext cx="423394" cy="7056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771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798379" y="1268234"/>
            <a:ext cx="10243277" cy="47563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138733"/>
            <a:ext cx="5529754" cy="303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GATES DUPONT - GRANDE PARADA GSP - DEZ 2021 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8D54DE26-FEEC-4AED-A836-27C589AB700B}"/>
              </a:ext>
            </a:extLst>
          </p:cNvPr>
          <p:cNvSpPr txBox="1"/>
          <p:nvPr/>
        </p:nvSpPr>
        <p:spPr>
          <a:xfrm>
            <a:off x="1091301" y="1717446"/>
            <a:ext cx="465447" cy="303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372" dirty="0"/>
              <a:t>G1</a:t>
            </a:r>
            <a:endParaRPr lang="en-US" sz="1372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CE7324C-A8CB-4D11-8707-699B739685DE}"/>
              </a:ext>
            </a:extLst>
          </p:cNvPr>
          <p:cNvSpPr txBox="1"/>
          <p:nvPr/>
        </p:nvSpPr>
        <p:spPr>
          <a:xfrm>
            <a:off x="1091301" y="2279142"/>
            <a:ext cx="465447" cy="303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372" dirty="0"/>
              <a:t>G2</a:t>
            </a:r>
            <a:endParaRPr lang="en-US" sz="1372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91F4D86-2AC7-4042-B5BB-DC2D6AF7EAE5}"/>
              </a:ext>
            </a:extLst>
          </p:cNvPr>
          <p:cNvSpPr txBox="1"/>
          <p:nvPr/>
        </p:nvSpPr>
        <p:spPr>
          <a:xfrm>
            <a:off x="1091301" y="2892791"/>
            <a:ext cx="465447" cy="303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372" dirty="0"/>
              <a:t>G3</a:t>
            </a:r>
            <a:endParaRPr lang="en-US" sz="1372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02C91624-03E7-4AA2-9070-C650A310C071}"/>
              </a:ext>
            </a:extLst>
          </p:cNvPr>
          <p:cNvSpPr txBox="1"/>
          <p:nvPr/>
        </p:nvSpPr>
        <p:spPr>
          <a:xfrm>
            <a:off x="1091301" y="3506439"/>
            <a:ext cx="465447" cy="303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372" dirty="0"/>
              <a:t>G4</a:t>
            </a:r>
            <a:endParaRPr lang="en-US" sz="1372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C117650-9C1D-4377-8ADA-1D0323384814}"/>
              </a:ext>
            </a:extLst>
          </p:cNvPr>
          <p:cNvSpPr txBox="1"/>
          <p:nvPr/>
        </p:nvSpPr>
        <p:spPr>
          <a:xfrm>
            <a:off x="1091301" y="4120088"/>
            <a:ext cx="465447" cy="303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372" dirty="0"/>
              <a:t>G5</a:t>
            </a:r>
            <a:endParaRPr lang="en-US" sz="1372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8066455-AE0F-4C3E-8B7C-951163ED0AF6}"/>
              </a:ext>
            </a:extLst>
          </p:cNvPr>
          <p:cNvSpPr txBox="1"/>
          <p:nvPr/>
        </p:nvSpPr>
        <p:spPr>
          <a:xfrm>
            <a:off x="1091301" y="4733735"/>
            <a:ext cx="465447" cy="303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372" dirty="0"/>
              <a:t>G6</a:t>
            </a:r>
            <a:endParaRPr lang="en-US" sz="1372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9685ADEB-AFC6-4DCA-9063-30C41C308A6E}"/>
              </a:ext>
            </a:extLst>
          </p:cNvPr>
          <p:cNvSpPr txBox="1"/>
          <p:nvPr/>
        </p:nvSpPr>
        <p:spPr>
          <a:xfrm>
            <a:off x="2115933" y="1727986"/>
            <a:ext cx="8812828" cy="331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dirty="0"/>
              <a:t>Elaboração do Escopo Preliminar da Parada (datas; valores e atividades);</a:t>
            </a:r>
            <a:endParaRPr lang="en-US" sz="1568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EDB9C550-85BD-42A9-9E6F-A858370A8C6E}"/>
              </a:ext>
            </a:extLst>
          </p:cNvPr>
          <p:cNvSpPr txBox="1"/>
          <p:nvPr/>
        </p:nvSpPr>
        <p:spPr>
          <a:xfrm>
            <a:off x="2115934" y="2279143"/>
            <a:ext cx="6877712" cy="331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dirty="0"/>
              <a:t>Aprovação do Escopo Básico da Parada – elaboração da TAR e das </a:t>
            </a:r>
            <a:r>
              <a:rPr lang="pt-BR" sz="1568" dirty="0" err="1"/>
              <a:t>GMs</a:t>
            </a:r>
            <a:r>
              <a:rPr lang="pt-BR" sz="1568" dirty="0"/>
              <a:t>.</a:t>
            </a:r>
            <a:endParaRPr lang="en-US" sz="1568" dirty="0"/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56AD84D6-E577-421B-BA8D-B42100651119}"/>
              </a:ext>
            </a:extLst>
          </p:cNvPr>
          <p:cNvSpPr txBox="1"/>
          <p:nvPr/>
        </p:nvSpPr>
        <p:spPr>
          <a:xfrm>
            <a:off x="2115934" y="2770241"/>
            <a:ext cx="8516800" cy="57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dirty="0"/>
              <a:t>Congelamento do Escopo da Parada, Definição dos Planos de Ação das </a:t>
            </a:r>
            <a:r>
              <a:rPr lang="pt-BR" sz="1568" dirty="0" err="1"/>
              <a:t>GMs</a:t>
            </a:r>
            <a:r>
              <a:rPr lang="pt-BR" sz="1568" dirty="0"/>
              <a:t>, inicio da CDR e das Matrizes de Riscos;</a:t>
            </a:r>
            <a:endParaRPr lang="en-US" sz="1568" dirty="0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F9AB07BC-85D8-4C18-BB8B-9096668F6C3C}"/>
              </a:ext>
            </a:extLst>
          </p:cNvPr>
          <p:cNvSpPr txBox="1"/>
          <p:nvPr/>
        </p:nvSpPr>
        <p:spPr>
          <a:xfrm>
            <a:off x="1091300" y="5347383"/>
            <a:ext cx="465447" cy="303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372" dirty="0"/>
              <a:t>G7</a:t>
            </a:r>
            <a:endParaRPr lang="en-US" sz="1372" dirty="0"/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2FC7930C-F18A-40D4-AAA1-DD3BC0D0421E}"/>
              </a:ext>
            </a:extLst>
          </p:cNvPr>
          <p:cNvSpPr txBox="1"/>
          <p:nvPr/>
        </p:nvSpPr>
        <p:spPr>
          <a:xfrm>
            <a:off x="2115933" y="3506440"/>
            <a:ext cx="7829112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dirty="0"/>
              <a:t>Consolidação da Curva de </a:t>
            </a:r>
            <a:r>
              <a:rPr lang="pt-BR" sz="1568" dirty="0" err="1"/>
              <a:t>Righi</a:t>
            </a:r>
            <a:r>
              <a:rPr lang="pt-BR" sz="1568" dirty="0"/>
              <a:t> e Matrizes de Riscos – Plano de Resposta ao Risco .</a:t>
            </a:r>
            <a:endParaRPr lang="en-US" sz="1568" dirty="0"/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D8B8AD99-4616-4B6E-9C9A-ACB883B2174F}"/>
              </a:ext>
            </a:extLst>
          </p:cNvPr>
          <p:cNvSpPr txBox="1"/>
          <p:nvPr/>
        </p:nvSpPr>
        <p:spPr>
          <a:xfrm>
            <a:off x="2115933" y="4120085"/>
            <a:ext cx="8692860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dirty="0"/>
              <a:t>Aprovação final do Planejamento da Parada, </a:t>
            </a:r>
            <a:r>
              <a:rPr lang="pt-BR" sz="1568" dirty="0" err="1"/>
              <a:t>APRs</a:t>
            </a:r>
            <a:r>
              <a:rPr lang="pt-BR" sz="1568" dirty="0"/>
              <a:t> aprovadas e Reunião de Abertura da Parada Realizada.</a:t>
            </a:r>
            <a:endParaRPr lang="en-US" sz="1568" dirty="0"/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407747AC-8966-438E-9D3E-D45D4706AF37}"/>
              </a:ext>
            </a:extLst>
          </p:cNvPr>
          <p:cNvSpPr txBox="1"/>
          <p:nvPr/>
        </p:nvSpPr>
        <p:spPr>
          <a:xfrm>
            <a:off x="2115933" y="4733731"/>
            <a:ext cx="7039242" cy="331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dirty="0"/>
              <a:t>Aprovação do Planejamento do Comissionamento (PSSR).</a:t>
            </a:r>
            <a:endParaRPr lang="en-US" sz="1568" dirty="0"/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3E29611F-207C-4C5B-BA95-1DC66B345503}"/>
              </a:ext>
            </a:extLst>
          </p:cNvPr>
          <p:cNvSpPr txBox="1"/>
          <p:nvPr/>
        </p:nvSpPr>
        <p:spPr>
          <a:xfrm>
            <a:off x="2115933" y="5347373"/>
            <a:ext cx="7579730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dirty="0"/>
              <a:t>Aprovação do Planejamento do Startup  (CCL) e entrega da Planta para Operação.</a:t>
            </a:r>
            <a:endParaRPr lang="en-US" sz="1568" dirty="0"/>
          </a:p>
        </p:txBody>
      </p:sp>
      <p:sp>
        <p:nvSpPr>
          <p:cNvPr id="4" name="Seta para a direita 3"/>
          <p:cNvSpPr/>
          <p:nvPr/>
        </p:nvSpPr>
        <p:spPr>
          <a:xfrm>
            <a:off x="1621147" y="1739641"/>
            <a:ext cx="296215" cy="3084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39" name="Seta para a direita 38"/>
          <p:cNvSpPr/>
          <p:nvPr/>
        </p:nvSpPr>
        <p:spPr>
          <a:xfrm>
            <a:off x="1618199" y="2272290"/>
            <a:ext cx="296215" cy="3084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0" name="Seta para a direita 39"/>
          <p:cNvSpPr/>
          <p:nvPr/>
        </p:nvSpPr>
        <p:spPr>
          <a:xfrm>
            <a:off x="1618199" y="2892837"/>
            <a:ext cx="296215" cy="3084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1" name="Seta para a direita 40"/>
          <p:cNvSpPr/>
          <p:nvPr/>
        </p:nvSpPr>
        <p:spPr>
          <a:xfrm>
            <a:off x="1624871" y="3513383"/>
            <a:ext cx="296215" cy="3084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3" name="Seta para a direita 42"/>
          <p:cNvSpPr/>
          <p:nvPr/>
        </p:nvSpPr>
        <p:spPr>
          <a:xfrm>
            <a:off x="1624871" y="4131741"/>
            <a:ext cx="296215" cy="3084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5" name="Seta para a direita 44"/>
          <p:cNvSpPr/>
          <p:nvPr/>
        </p:nvSpPr>
        <p:spPr>
          <a:xfrm>
            <a:off x="1624871" y="4737436"/>
            <a:ext cx="296215" cy="3084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7" name="Seta para a direita 46"/>
          <p:cNvSpPr/>
          <p:nvPr/>
        </p:nvSpPr>
        <p:spPr>
          <a:xfrm>
            <a:off x="1624871" y="5359029"/>
            <a:ext cx="296215" cy="3084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E29611F-207C-4C5B-BA95-1DC66B345503}"/>
              </a:ext>
            </a:extLst>
          </p:cNvPr>
          <p:cNvSpPr txBox="1"/>
          <p:nvPr/>
        </p:nvSpPr>
        <p:spPr>
          <a:xfrm>
            <a:off x="112924" y="6290000"/>
            <a:ext cx="11836188" cy="2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78" b="1" dirty="0"/>
              <a:t>TAR</a:t>
            </a:r>
            <a:r>
              <a:rPr lang="pt-BR" sz="1078" dirty="0"/>
              <a:t> – Tabela de Atividade e Recursos /  </a:t>
            </a:r>
            <a:r>
              <a:rPr lang="pt-BR" sz="1078" b="1" dirty="0"/>
              <a:t>CDR</a:t>
            </a:r>
            <a:r>
              <a:rPr lang="pt-BR" sz="1078" dirty="0"/>
              <a:t> – Curva de </a:t>
            </a:r>
            <a:r>
              <a:rPr lang="pt-BR" sz="1078" dirty="0" err="1"/>
              <a:t>Righi</a:t>
            </a:r>
            <a:r>
              <a:rPr lang="pt-BR" sz="1078" dirty="0"/>
              <a:t> /</a:t>
            </a:r>
            <a:r>
              <a:rPr lang="pt-BR" sz="1078" b="1" dirty="0"/>
              <a:t> PSSR </a:t>
            </a:r>
            <a:r>
              <a:rPr lang="pt-BR" sz="1078" dirty="0"/>
              <a:t>– </a:t>
            </a:r>
            <a:r>
              <a:rPr lang="pt-BR" sz="1078" dirty="0" err="1"/>
              <a:t>Pre</a:t>
            </a:r>
            <a:r>
              <a:rPr lang="pt-BR" sz="1078" dirty="0"/>
              <a:t> </a:t>
            </a:r>
            <a:r>
              <a:rPr lang="pt-BR" sz="1078" dirty="0" err="1"/>
              <a:t>Start-up</a:t>
            </a:r>
            <a:r>
              <a:rPr lang="pt-BR" sz="1078" dirty="0"/>
              <a:t> </a:t>
            </a:r>
            <a:r>
              <a:rPr lang="pt-BR" sz="1078" dirty="0" err="1"/>
              <a:t>Safety</a:t>
            </a:r>
            <a:r>
              <a:rPr lang="pt-BR" sz="1078" dirty="0"/>
              <a:t> </a:t>
            </a:r>
            <a:r>
              <a:rPr lang="pt-BR" sz="1078" dirty="0" err="1"/>
              <a:t>Review</a:t>
            </a:r>
            <a:r>
              <a:rPr lang="pt-BR" sz="1078" dirty="0"/>
              <a:t> / </a:t>
            </a:r>
            <a:r>
              <a:rPr lang="pt-BR" sz="1078" b="1" dirty="0"/>
              <a:t>CCL</a:t>
            </a:r>
            <a:r>
              <a:rPr lang="pt-BR" sz="1078" dirty="0"/>
              <a:t> – Certificado de Conclusão e Liberação </a:t>
            </a:r>
            <a:endParaRPr lang="en-US" sz="1078"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2626" y="140"/>
            <a:ext cx="3046486" cy="202078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924" y="695133"/>
            <a:ext cx="1991260" cy="922690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74546" y="870028"/>
            <a:ext cx="3383520" cy="303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METODOLOGIA APLICADA EM OB E URS</a:t>
            </a:r>
          </a:p>
        </p:txBody>
      </p:sp>
    </p:spTree>
    <p:extLst>
      <p:ext uri="{BB962C8B-B14F-4D97-AF65-F5344CB8AC3E}">
        <p14:creationId xmlns:p14="http://schemas.microsoft.com/office/powerpoint/2010/main" val="3667227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373842" y="1204802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587257" y="1207069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123126" y="433014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145681" y="1190977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605231" y="556504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163625" y="1190978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621978" y="728059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711593" y="1181422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207819" y="1173178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558634" y="728059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185327" y="728059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39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050749" y="1190858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6/12/21 a 03/01/22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222520" y="728059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22066" y="14350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450798" y="1415224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138746" y="1422417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554569" y="1429576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138930" y="1422417"/>
            <a:ext cx="1165704" cy="4090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FASE</a:t>
            </a:r>
            <a:r>
              <a:rPr lang="pt-BR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06)</a:t>
            </a:r>
            <a:endParaRPr lang="pt-BR" sz="9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C94F731A-FEAE-44D5-95A8-5E35A666A211}"/>
              </a:ext>
            </a:extLst>
          </p:cNvPr>
          <p:cNvSpPr txBox="1"/>
          <p:nvPr/>
        </p:nvSpPr>
        <p:spPr>
          <a:xfrm>
            <a:off x="4062082" y="1809897"/>
            <a:ext cx="2017525" cy="362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Realizar reuniões de planejamento com as áreas.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Definir, organizar e otimizar recursos necessários.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Estudo de interferências.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 sequenciamento das atividades. 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Elaborar  Cronograma em MS Project.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Gerar curva S;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Elaborar Curva de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Righi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GATE 4 – DUPONT – CDR e Matrizes de Riscos</a:t>
            </a:r>
            <a:r>
              <a:rPr lang="pt-BR" sz="882" u="sng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 Plano de Mobilização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 Plano de partida da linha. (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Ramp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up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).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i="1" dirty="0" err="1">
                <a:solidFill>
                  <a:prstClr val="black"/>
                </a:solidFill>
                <a:latin typeface="Calibri" panose="020F0502020204030204"/>
              </a:rPr>
              <a:t>Follow</a:t>
            </a:r>
            <a:r>
              <a:rPr lang="pt-BR" sz="882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sz="882" i="1" dirty="0" err="1">
                <a:solidFill>
                  <a:prstClr val="black"/>
                </a:solidFill>
                <a:latin typeface="Calibri" panose="020F0502020204030204"/>
              </a:rPr>
              <a:t>up</a:t>
            </a:r>
            <a:r>
              <a:rPr lang="pt-BR" sz="882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 fabricação.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Elaborar documentação de segurança –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APR´s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 Caminho Crítico;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Aplicar Metodologia de Corrente Crítica e Teoria das Restrições;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Organograma Nível Operacional. 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Reunião de Garantia I - Consenso de Cronograma Detalhado.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96536" y="1809898"/>
            <a:ext cx="2051773" cy="2807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 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Validar 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 Cronograma Regressivo de Planejamento e Curva S  - Metodologia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Agile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–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Scrum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Estruturar 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Analise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Estruturar Organograma de nível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Avaliar investimentos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Capex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Reunião de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Kick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-off da Parada;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GATE 1 – DUPONT – Escopo Preliminar</a:t>
            </a: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sz="882" b="1" u="sng" dirty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A2FB7FC8-E352-4438-8C42-6C633ED2135A}"/>
              </a:ext>
            </a:extLst>
          </p:cNvPr>
          <p:cNvSpPr txBox="1"/>
          <p:nvPr/>
        </p:nvSpPr>
        <p:spPr>
          <a:xfrm>
            <a:off x="6119567" y="1809898"/>
            <a:ext cx="1898457" cy="2807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Aplicar integração de segurança e conferir documentação terceiros.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Receber e organizar os materiais.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Receber e organizar os equipamentos de apoio.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Inspecionar ferramentas e equipamentos.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Integração local para os líderes das empresas terceiras.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APR Avaliadas e aprovadas.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Entrega formal da programação da parada para as lideranças.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Realizar atividades definidas no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pré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parada.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Montagem e organização canteiro de obras.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GATE 5 DUPONT -  Reunião Geral de Abertura da Parada</a:t>
            </a:r>
            <a:r>
              <a:rPr lang="pt-BR" sz="882" u="sng" dirty="0">
                <a:solidFill>
                  <a:prstClr val="black"/>
                </a:solidFill>
                <a:latin typeface="Calibri" panose="020F0502020204030204"/>
              </a:rPr>
              <a:t>. </a:t>
            </a: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6E6853B4-7CDD-4715-B0CC-9F2AED8C09B3}"/>
              </a:ext>
            </a:extLst>
          </p:cNvPr>
          <p:cNvSpPr txBox="1"/>
          <p:nvPr/>
        </p:nvSpPr>
        <p:spPr>
          <a:xfrm>
            <a:off x="8044049" y="1809898"/>
            <a:ext cx="1900682" cy="3893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Controle do avanço físico das atividades.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Follow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ups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diários;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Gestão das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OACs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e Rondas das Lideranças – uso de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check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list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online para líderes das terceiras e de frentes de trabalho.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Gestão Ativa dos Indicadores de Performance – reativos e proativos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Gestão dos riscos oriundos da Curva de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Righi</a:t>
            </a: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What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if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de Partida;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GATE 6  DUPONT- IPS e PSSR</a:t>
            </a:r>
            <a:r>
              <a:rPr lang="pt-BR" sz="882" u="sng" dirty="0">
                <a:solidFill>
                  <a:prstClr val="black"/>
                </a:solidFill>
                <a:latin typeface="Calibri" panose="020F0502020204030204"/>
              </a:rPr>
              <a:t>. </a:t>
            </a: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Replanejamento. 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Gestão dos riscos.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Reconhecimentos e sanções.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Análise de acidentes e quase acidentes. 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Realizar inspeções, ajustes e retorques de componentes e equipamentos.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GATE 7 DUPONT – CCL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Comissionamento a frio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Comissionamento a quente 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64B229C-0912-4A65-B16B-1D0A5B814FEF}"/>
              </a:ext>
            </a:extLst>
          </p:cNvPr>
          <p:cNvSpPr txBox="1"/>
          <p:nvPr/>
        </p:nvSpPr>
        <p:spPr>
          <a:xfrm>
            <a:off x="9963364" y="1809897"/>
            <a:ext cx="1873477" cy="131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Análise da curva de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Ramp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up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Evento Final de Parada;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Dispensa formal das empresas terceiras.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Retirada das infraestruturas e 5S.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Identificar melhorias e lições aprendidas.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Relatório Final da Parada.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 sz="882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63" name="Straight Connector 88">
            <a:extLst>
              <a:ext uri="{FF2B5EF4-FFF2-40B4-BE49-F238E27FC236}">
                <a16:creationId xmlns:a16="http://schemas.microsoft.com/office/drawing/2014/main" id="{B40AAD87-2722-4819-871B-7F6BCED155CC}"/>
              </a:ext>
            </a:extLst>
          </p:cNvPr>
          <p:cNvCxnSpPr>
            <a:cxnSpLocks/>
          </p:cNvCxnSpPr>
          <p:nvPr/>
        </p:nvCxnSpPr>
        <p:spPr>
          <a:xfrm flipH="1" flipV="1">
            <a:off x="2148309" y="814088"/>
            <a:ext cx="18633" cy="495642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46519"/>
            <a:ext cx="5529754" cy="303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372" b="1" u="sng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TIMELINE GERENCIAMENTO - GRANDE PARADA GSP – DEZ 2021 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566362" y="728059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cxnSp>
        <p:nvCxnSpPr>
          <p:cNvPr id="64" name="Straight Connector 88">
            <a:extLst>
              <a:ext uri="{FF2B5EF4-FFF2-40B4-BE49-F238E27FC236}">
                <a16:creationId xmlns:a16="http://schemas.microsoft.com/office/drawing/2014/main" id="{B40AAD87-2722-4819-871B-7F6BCED155CC}"/>
              </a:ext>
            </a:extLst>
          </p:cNvPr>
          <p:cNvCxnSpPr>
            <a:cxnSpLocks/>
          </p:cNvCxnSpPr>
          <p:nvPr/>
        </p:nvCxnSpPr>
        <p:spPr>
          <a:xfrm flipH="1" flipV="1">
            <a:off x="6111643" y="814087"/>
            <a:ext cx="18633" cy="495642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88">
            <a:extLst>
              <a:ext uri="{FF2B5EF4-FFF2-40B4-BE49-F238E27FC236}">
                <a16:creationId xmlns:a16="http://schemas.microsoft.com/office/drawing/2014/main" id="{B40AAD87-2722-4819-871B-7F6BCED155CC}"/>
              </a:ext>
            </a:extLst>
          </p:cNvPr>
          <p:cNvCxnSpPr>
            <a:cxnSpLocks/>
          </p:cNvCxnSpPr>
          <p:nvPr/>
        </p:nvCxnSpPr>
        <p:spPr>
          <a:xfrm flipH="1" flipV="1">
            <a:off x="8025416" y="814087"/>
            <a:ext cx="18633" cy="495642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88">
            <a:extLst>
              <a:ext uri="{FF2B5EF4-FFF2-40B4-BE49-F238E27FC236}">
                <a16:creationId xmlns:a16="http://schemas.microsoft.com/office/drawing/2014/main" id="{B40AAD87-2722-4819-871B-7F6BCED155CC}"/>
              </a:ext>
            </a:extLst>
          </p:cNvPr>
          <p:cNvCxnSpPr>
            <a:cxnSpLocks/>
          </p:cNvCxnSpPr>
          <p:nvPr/>
        </p:nvCxnSpPr>
        <p:spPr>
          <a:xfrm flipH="1" flipV="1">
            <a:off x="9944731" y="814086"/>
            <a:ext cx="18633" cy="495642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 rot="16200000">
            <a:off x="1627291" y="760733"/>
            <a:ext cx="881784" cy="22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17/09/21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 rot="16200000">
            <a:off x="-60874" y="760733"/>
            <a:ext cx="881784" cy="22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08/09/21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 rot="16200000">
            <a:off x="5593567" y="760733"/>
            <a:ext cx="881784" cy="22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12/11/21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 rot="16200000">
            <a:off x="7504771" y="760733"/>
            <a:ext cx="881784" cy="22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03/12/21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 rot="16200000">
            <a:off x="9441390" y="760733"/>
            <a:ext cx="881784" cy="22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03/01/22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 rot="16200000">
            <a:off x="11006318" y="801809"/>
            <a:ext cx="881784" cy="22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30/01/21</a:t>
            </a:r>
          </a:p>
        </p:txBody>
      </p:sp>
      <p:cxnSp>
        <p:nvCxnSpPr>
          <p:cNvPr id="78" name="Straight Connector 88">
            <a:extLst>
              <a:ext uri="{FF2B5EF4-FFF2-40B4-BE49-F238E27FC236}">
                <a16:creationId xmlns:a16="http://schemas.microsoft.com/office/drawing/2014/main" id="{B40AAD87-2722-4819-871B-7F6BCED155CC}"/>
              </a:ext>
            </a:extLst>
          </p:cNvPr>
          <p:cNvCxnSpPr>
            <a:cxnSpLocks/>
          </p:cNvCxnSpPr>
          <p:nvPr/>
        </p:nvCxnSpPr>
        <p:spPr>
          <a:xfrm flipH="1" flipV="1">
            <a:off x="285898" y="657870"/>
            <a:ext cx="6284" cy="503804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8">
            <a:extLst>
              <a:ext uri="{FF2B5EF4-FFF2-40B4-BE49-F238E27FC236}">
                <a16:creationId xmlns:a16="http://schemas.microsoft.com/office/drawing/2014/main" id="{B40AAD87-2722-4819-871B-7F6BCED155CC}"/>
              </a:ext>
            </a:extLst>
          </p:cNvPr>
          <p:cNvCxnSpPr>
            <a:cxnSpLocks/>
          </p:cNvCxnSpPr>
          <p:nvPr/>
        </p:nvCxnSpPr>
        <p:spPr>
          <a:xfrm flipH="1" flipV="1">
            <a:off x="11533285" y="611644"/>
            <a:ext cx="6284" cy="503804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Imagem 50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638957"/>
            <a:ext cx="804896" cy="774292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63DF2DF4-EA40-46F9-8651-3A30A961F51D}"/>
              </a:ext>
            </a:extLst>
          </p:cNvPr>
          <p:cNvSpPr txBox="1"/>
          <p:nvPr/>
        </p:nvSpPr>
        <p:spPr>
          <a:xfrm>
            <a:off x="2181301" y="1809898"/>
            <a:ext cx="1845577" cy="2807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Consolidar e Analisar Criticamente a Lista de Serviços Previstos para a Parada;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Divulgar lista consolidada de atividades - TAR.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Emissão das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GMs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. </a:t>
            </a:r>
            <a:endParaRPr lang="pt-BR" sz="882" b="1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Definição do plano de ação das </a:t>
            </a:r>
            <a:r>
              <a:rPr lang="pt-BR" sz="882" dirty="0" err="1">
                <a:solidFill>
                  <a:prstClr val="black"/>
                </a:solidFill>
                <a:latin typeface="Calibri" panose="020F0502020204030204"/>
              </a:rPr>
              <a:t>GMs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GATE 2 – DUPONT – TAR e </a:t>
            </a:r>
            <a:r>
              <a:rPr lang="pt-BR" sz="882" b="1" u="sng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GMs</a:t>
            </a: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</a:t>
            </a:r>
            <a:endParaRPr lang="pt-BR" sz="882" b="1" dirty="0">
              <a:solidFill>
                <a:prstClr val="black"/>
              </a:solidFill>
              <a:latin typeface="Calibri" panose="020F0502020204030204"/>
            </a:endParaRP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Iniciar avaliação de riscos das atividades da parada.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Envio de formulário de escopos para Suprimentos.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Realizar compras de materiais de alto </a:t>
            </a:r>
            <a:r>
              <a:rPr lang="pt-BR" sz="882" i="1" dirty="0">
                <a:solidFill>
                  <a:prstClr val="black"/>
                </a:solidFill>
                <a:latin typeface="Calibri" panose="020F0502020204030204"/>
              </a:rPr>
              <a:t>lead time </a:t>
            </a: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para a parada.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Definir Plano de Comunicação.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b="1" u="sng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GATE 3 – DUPONT – Congelamento do Escopo</a:t>
            </a:r>
          </a:p>
          <a:p>
            <a:pPr marL="168038" indent="-168038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882" dirty="0">
                <a:solidFill>
                  <a:prstClr val="black"/>
                </a:solidFill>
                <a:latin typeface="Calibri" panose="020F0502020204030204"/>
              </a:rPr>
              <a:t>Reunião de Congelamento de Escopo; 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725481" y="1444569"/>
            <a:ext cx="732893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49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032765" y="1190978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11/10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cxnSp>
        <p:nvCxnSpPr>
          <p:cNvPr id="53" name="Straight Connector 88">
            <a:extLst>
              <a:ext uri="{FF2B5EF4-FFF2-40B4-BE49-F238E27FC236}">
                <a16:creationId xmlns:a16="http://schemas.microsoft.com/office/drawing/2014/main" id="{F6817859-CA4C-47C7-A66A-8FD0A5C7F828}"/>
              </a:ext>
            </a:extLst>
          </p:cNvPr>
          <p:cNvCxnSpPr>
            <a:cxnSpLocks/>
          </p:cNvCxnSpPr>
          <p:nvPr/>
        </p:nvCxnSpPr>
        <p:spPr>
          <a:xfrm flipH="1" flipV="1">
            <a:off x="4008245" y="847435"/>
            <a:ext cx="18633" cy="495642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F509E2B-8BC1-4968-A571-88E77604A05C}"/>
              </a:ext>
            </a:extLst>
          </p:cNvPr>
          <p:cNvSpPr txBox="1"/>
          <p:nvPr/>
        </p:nvSpPr>
        <p:spPr>
          <a:xfrm rot="16200000">
            <a:off x="3492191" y="734318"/>
            <a:ext cx="881784" cy="22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08/10/21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474463" y="739838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</p:spTree>
    <p:extLst>
      <p:ext uri="{BB962C8B-B14F-4D97-AF65-F5344CB8AC3E}">
        <p14:creationId xmlns:p14="http://schemas.microsoft.com/office/powerpoint/2010/main" val="4137716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Avaliar 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83396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60431" y="1979429"/>
            <a:ext cx="1126770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714489" y="1979429"/>
            <a:ext cx="650737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</p:spTree>
    <p:extLst>
      <p:ext uri="{BB962C8B-B14F-4D97-AF65-F5344CB8AC3E}">
        <p14:creationId xmlns:p14="http://schemas.microsoft.com/office/powerpoint/2010/main" val="2252336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Grande Parada – Calendário Preliminar:</a:t>
            </a:r>
            <a:endParaRPr lang="pt-BR" dirty="0">
              <a:latin typeface="Calibri" panose="020F050202020403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266" y="1594532"/>
            <a:ext cx="11113362" cy="28414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6745648-6B7E-40F1-879D-1D14C163CD95}"/>
              </a:ext>
            </a:extLst>
          </p:cNvPr>
          <p:cNvSpPr txBox="1"/>
          <p:nvPr/>
        </p:nvSpPr>
        <p:spPr>
          <a:xfrm>
            <a:off x="251520" y="4580284"/>
            <a:ext cx="11549955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Obs.: Em função do comissionamento do IA Tarugo 120x120, é possível que durante a evolução da maturidade do planejamento seja proposto deslocar as paradas da Aciaria e do PBE em aprox. 1 semana</a:t>
            </a:r>
          </a:p>
        </p:txBody>
      </p:sp>
    </p:spTree>
    <p:extLst>
      <p:ext uri="{BB962C8B-B14F-4D97-AF65-F5344CB8AC3E}">
        <p14:creationId xmlns:p14="http://schemas.microsoft.com/office/powerpoint/2010/main" val="2096068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Avaliar 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83396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60431" y="1979429"/>
            <a:ext cx="1126770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714489" y="1979429"/>
            <a:ext cx="650737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pic>
        <p:nvPicPr>
          <p:cNvPr id="46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278" y="382552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823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Síntese de Orçamento Preliminar OPEX: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831753"/>
              </p:ext>
            </p:extLst>
          </p:nvPr>
        </p:nvGraphicFramePr>
        <p:xfrm>
          <a:off x="2163866" y="896435"/>
          <a:ext cx="7330915" cy="4832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9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4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9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8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Área - Dimensão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 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ACIARIA</a:t>
                      </a:r>
                      <a:r>
                        <a:rPr lang="pt-B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MANUTENÇÃO</a:t>
                      </a:r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3.840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1.990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1.850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69">
                <a:tc>
                  <a:txBody>
                    <a:bodyPr/>
                    <a:lstStyle/>
                    <a:p>
                      <a:pPr marL="0" marR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LAMINAÇÃO</a:t>
                      </a:r>
                      <a:r>
                        <a:rPr lang="pt-B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MANUTENÇÃO</a:t>
                      </a:r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1.340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1.160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marL="0" marR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LAMINAÇÃO</a:t>
                      </a:r>
                      <a:r>
                        <a:rPr lang="pt-B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OPERAÇÃO + FREA</a:t>
                      </a:r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2.000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1.490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 fontAlgn="b"/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marL="0" marR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PÁTIO – MANUTENÇÃO</a:t>
                      </a:r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1.940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marL="0" marR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PÁTIO – OPERAÇÃO – FUNDIDOS</a:t>
                      </a:r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1.550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 fontAlgn="b"/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marL="0" marR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UTILIDADES</a:t>
                      </a:r>
                      <a:endParaRPr lang="pt-B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2.250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1.145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1.105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marL="0" marR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PONTES ROLANTES</a:t>
                      </a:r>
                      <a:endParaRPr lang="pt-BR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1.165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805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tx1"/>
                          </a:solidFill>
                        </a:rPr>
                        <a:t>360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852">
                <a:tc>
                  <a:txBody>
                    <a:bodyPr/>
                    <a:lstStyle/>
                    <a:p>
                      <a:pPr algn="ctr" fontAlgn="b"/>
                      <a:endParaRPr lang="pt-B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GSP MAN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baseline="0" dirty="0"/>
                        <a:t>11.630</a:t>
                      </a:r>
                      <a:r>
                        <a:rPr lang="pt-BR" sz="1600" b="1" baseline="30000" dirty="0"/>
                        <a:t>(1)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6.630</a:t>
                      </a:r>
                      <a:endParaRPr lang="pt-BR" sz="16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51432" y="6238503"/>
            <a:ext cx="282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(1) – Sem valores </a:t>
            </a:r>
            <a:r>
              <a:rPr lang="pt-BR" dirty="0" err="1"/>
              <a:t>Oper</a:t>
            </a:r>
            <a:r>
              <a:rPr lang="pt-BR" dirty="0"/>
              <a:t>. </a:t>
            </a:r>
            <a:r>
              <a:rPr lang="pt-BR" dirty="0" err="1"/>
              <a:t>Lam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0143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Síntese de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OPEX: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767" y="4067799"/>
            <a:ext cx="4996840" cy="2576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767" y="928360"/>
            <a:ext cx="10368117" cy="3054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4825" y="4067799"/>
            <a:ext cx="5184059" cy="2576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7522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68030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pic>
        <p:nvPicPr>
          <p:cNvPr id="46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382552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032045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81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1107918" cy="29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AGO/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1008334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CAPEX</a:t>
            </a:r>
          </a:p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srgbClr val="4472C4">
                    <a:lumMod val="75000"/>
                  </a:srgb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GRANDE PARADA</a:t>
            </a:r>
          </a:p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srgbClr val="4472C4">
                    <a:lumMod val="75000"/>
                  </a:srgb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GSP - DEZ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99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645" y="165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45" y="165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0" y="100"/>
            <a:ext cx="155584" cy="1555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896203" fontAlgn="auto">
              <a:spcBef>
                <a:spcPts val="0"/>
              </a:spcBef>
              <a:spcAft>
                <a:spcPts val="0"/>
              </a:spcAft>
            </a:pPr>
            <a:endParaRPr lang="pt-BR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38" y="123717"/>
            <a:ext cx="9607398" cy="4229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dirty="0" err="1"/>
              <a:t>IDs</a:t>
            </a:r>
            <a:r>
              <a:rPr lang="pt-BR" b="1" dirty="0"/>
              <a:t> e </a:t>
            </a:r>
            <a:r>
              <a:rPr lang="pt-BR" b="1" dirty="0" err="1"/>
              <a:t>IAs</a:t>
            </a:r>
            <a:r>
              <a:rPr lang="pt-BR" b="1" dirty="0"/>
              <a:t> – CAPEX – Out </a:t>
            </a:r>
            <a:r>
              <a:rPr lang="pt-BR" b="1" dirty="0" err="1"/>
              <a:t>of</a:t>
            </a:r>
            <a:r>
              <a:rPr lang="pt-BR" b="1" dirty="0"/>
              <a:t> </a:t>
            </a:r>
            <a:r>
              <a:rPr lang="pt-BR" b="1" dirty="0" err="1"/>
              <a:t>Plan</a:t>
            </a:r>
            <a:r>
              <a:rPr lang="pt-BR" b="1" dirty="0"/>
              <a:t> – antecipações da PI 2022: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E347E27-56A9-48B3-8609-2B2A1FE2772C}"/>
              </a:ext>
            </a:extLst>
          </p:cNvPr>
          <p:cNvSpPr txBox="1"/>
          <p:nvPr/>
        </p:nvSpPr>
        <p:spPr>
          <a:xfrm>
            <a:off x="8816522" y="1152505"/>
            <a:ext cx="313259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96203" fontAlgn="auto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</a:rPr>
              <a:t>Total PI 2022: U$14,1 MM </a:t>
            </a:r>
          </a:p>
          <a:p>
            <a:pPr defTabSz="896203" fontAlgn="auto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</a:rPr>
              <a:t>Total Antecipações: U$3,32 MM*</a:t>
            </a:r>
          </a:p>
          <a:p>
            <a:pPr defTabSz="896203" fontAlgn="auto">
              <a:spcBef>
                <a:spcPts val="0"/>
              </a:spcBef>
              <a:spcAft>
                <a:spcPts val="0"/>
              </a:spcAft>
            </a:pPr>
            <a:r>
              <a:rPr lang="pt-BR" sz="900" dirty="0">
                <a:solidFill>
                  <a:prstClr val="black"/>
                </a:solidFill>
                <a:latin typeface="Calibri" panose="020F0502020204030204"/>
              </a:rPr>
              <a:t>* sem Vão B-C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A669CCD-55B5-432B-BEBC-A843C97AB946}"/>
              </a:ext>
            </a:extLst>
          </p:cNvPr>
          <p:cNvSpPr txBox="1"/>
          <p:nvPr/>
        </p:nvSpPr>
        <p:spPr>
          <a:xfrm>
            <a:off x="2382199" y="845576"/>
            <a:ext cx="5140605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96203" fontAlgn="auto">
              <a:spcBef>
                <a:spcPts val="0"/>
              </a:spcBef>
              <a:spcAft>
                <a:spcPts val="0"/>
              </a:spcAft>
            </a:pPr>
            <a:r>
              <a:rPr lang="pt-BR" sz="1764" b="1" dirty="0">
                <a:solidFill>
                  <a:prstClr val="black"/>
                </a:solidFill>
                <a:latin typeface="Calibri" panose="020F0502020204030204"/>
              </a:rPr>
              <a:t>Nova proposta, após análise de risco de execução: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C3B9104-19DC-4875-BAEC-1F83425A25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2199" y="1313442"/>
            <a:ext cx="6022661" cy="479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96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68030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pic>
        <p:nvPicPr>
          <p:cNvPr id="46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382552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032045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48" y="4206587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710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87" y="12631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Acompanhamento do Avanço: </a:t>
            </a:r>
            <a:r>
              <a:rPr lang="pt-BR" dirty="0" err="1">
                <a:latin typeface="Calibri" panose="020F0502020204030204" pitchFamily="34" charset="0"/>
              </a:rPr>
              <a:t>Metod</a:t>
            </a:r>
            <a:r>
              <a:rPr lang="pt-BR" dirty="0">
                <a:latin typeface="Calibri" panose="020F0502020204030204" pitchFamily="34" charset="0"/>
              </a:rPr>
              <a:t>. Preditiva + </a:t>
            </a:r>
            <a:r>
              <a:rPr lang="pt-BR" dirty="0" err="1">
                <a:latin typeface="Calibri" panose="020F0502020204030204" pitchFamily="34" charset="0"/>
              </a:rPr>
              <a:t>Ágile</a:t>
            </a:r>
            <a:endParaRPr lang="pt-BR" dirty="0">
              <a:latin typeface="Calibri" panose="020F0502020204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937A7F5-8817-4D61-B3A0-D5FBE2A27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1" y="1062740"/>
            <a:ext cx="11946001" cy="517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6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87" y="155636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Acompanhamento do Avanço: </a:t>
            </a:r>
            <a:r>
              <a:rPr lang="pt-BR" dirty="0" err="1">
                <a:latin typeface="Calibri" panose="020F0502020204030204" pitchFamily="34" charset="0"/>
              </a:rPr>
              <a:t>Metod</a:t>
            </a:r>
            <a:r>
              <a:rPr lang="pt-BR" dirty="0">
                <a:latin typeface="Calibri" panose="020F0502020204030204" pitchFamily="34" charset="0"/>
              </a:rPr>
              <a:t>. Preditiva + </a:t>
            </a:r>
            <a:r>
              <a:rPr lang="pt-BR" dirty="0" err="1">
                <a:latin typeface="Calibri" panose="020F0502020204030204" pitchFamily="34" charset="0"/>
              </a:rPr>
              <a:t>Ágile</a:t>
            </a:r>
            <a:endParaRPr lang="pt-BR" dirty="0">
              <a:latin typeface="Calibri" panose="020F05020202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BCD745E-3191-46A2-8D91-428FACC355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1" y="960572"/>
            <a:ext cx="11946001" cy="524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6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Avaliar 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68030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pic>
        <p:nvPicPr>
          <p:cNvPr id="46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382552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032045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48" y="4206587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74" y="443216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899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21" y="62776"/>
            <a:ext cx="1420333" cy="433847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8" y="393550"/>
            <a:ext cx="1194893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SHR – GR – Recuperação Estrutural do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Apron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do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Shredder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SHR – ID – Troca da Carcaça do AV01 do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Shredder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SHR – GR – Troca do Rotor do Moinho;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PBE – IA – Recuperação Estrutural do PBE;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ACI – GR – Recuperação do Trilho do Carro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Trolley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do Forno Panela;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ACI – IA – Atualização Sistema Despoeiramento, HQT e Câmaras de Combustão na Aciaria;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ACI – GR – Serviços de Manutenção do Transformador do FEA;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Calibri" panose="020F0502020204030204"/>
                <a:cs typeface="Calibri" panose="020F0502020204030204" pitchFamily="34" charset="0"/>
              </a:rPr>
              <a:t>ACI – IA – Implantação Projeto Tarugo 120x120;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LAM – GR – Intervenção na Soleira do Forno de Reaquecimento;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LAM – GR – Reforma de 2 Gaiolas GCC 4334;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LAM – GR – Reforma de 2 Mandris do Desbaste – Gaiolas 3 e 4;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LOG – IA – Recuperação Estrutural das Vigas do Vão B-C – *** EM AVALIAÇÃO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UTIL – GR – Limpeza, Recuperação da Ponte Raspadora e Impermeabilização do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Decantador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285749" indent="-28574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PONTES – GR -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8782615-20C3-41A9-B549-6A7422DEE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476" y="5770472"/>
            <a:ext cx="804884" cy="77428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0B5C76A-23D7-4706-A7FB-469C06541A92}"/>
              </a:ext>
            </a:extLst>
          </p:cNvPr>
          <p:cNvSpPr txBox="1">
            <a:spLocks/>
          </p:cNvSpPr>
          <p:nvPr/>
        </p:nvSpPr>
        <p:spPr bwMode="gray">
          <a:xfrm>
            <a:off x="80839" y="53285"/>
            <a:ext cx="9451781" cy="36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defTabSz="1193860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359851" algn="l"/>
              </a:tabLst>
              <a:defRPr sz="5881" b="1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2pPr>
            <a:lvl3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3pPr>
            <a:lvl4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4pPr>
            <a:lvl5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5pPr>
            <a:lvl6pPr marL="609630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6pPr>
            <a:lvl7pPr marL="1219261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7pPr>
            <a:lvl8pPr marL="1828891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8pPr>
            <a:lvl9pPr marL="2438522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pt-BR" sz="2352" kern="0" dirty="0">
                <a:solidFill>
                  <a:prstClr val="black"/>
                </a:solidFill>
              </a:rPr>
              <a:t>Principais Drivers da Grande Parada GSP – Dez 2021 em CAPEX E OPEX:</a:t>
            </a:r>
          </a:p>
        </p:txBody>
      </p:sp>
    </p:spTree>
    <p:extLst>
      <p:ext uri="{BB962C8B-B14F-4D97-AF65-F5344CB8AC3E}">
        <p14:creationId xmlns:p14="http://schemas.microsoft.com/office/powerpoint/2010/main" val="1696014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1107918" cy="29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AGO/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10083346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PÁTIO DE SUCATAS</a:t>
            </a:r>
          </a:p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SHREDDER E PBE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68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</a:t>
            </a:r>
            <a:r>
              <a:rPr lang="pt-BR" dirty="0" err="1">
                <a:latin typeface="Calibri" panose="020F0502020204030204" pitchFamily="34" charset="0"/>
              </a:rPr>
              <a:t>Shredder</a:t>
            </a:r>
            <a:r>
              <a:rPr lang="pt-BR" dirty="0">
                <a:latin typeface="Calibri" panose="020F0502020204030204" pitchFamily="34" charset="0"/>
              </a:rPr>
              <a:t> – Custo Operacional: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096490"/>
              </p:ext>
            </p:extLst>
          </p:nvPr>
        </p:nvGraphicFramePr>
        <p:xfrm>
          <a:off x="68366" y="896435"/>
          <a:ext cx="11658814" cy="3616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7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87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88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77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91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Sapatas do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Apron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Mancais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do R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otor do Moinho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Reforma do piso da TC10A (CR3)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Estrutura do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Eddy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 e 2 (chaparia e vigas)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Telas da peneira rotativa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5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Fundidos laterais do Moinho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11d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Fundidos frontais do Moinho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Caldeiraria da estrutura da AV01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58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Enchimento de solda das laterais da carcaça inferior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dirty="0">
                          <a:solidFill>
                            <a:schemeClr val="tx1"/>
                          </a:solidFill>
                        </a:rPr>
                        <a:t>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8665837"/>
                  </a:ext>
                </a:extLst>
              </a:tr>
              <a:tr h="238858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1.550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750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800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6334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398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</a:t>
            </a:r>
            <a:r>
              <a:rPr lang="pt-BR" dirty="0" err="1">
                <a:latin typeface="Calibri" panose="020F0502020204030204" pitchFamily="34" charset="0"/>
              </a:rPr>
              <a:t>Shredder</a:t>
            </a:r>
            <a:r>
              <a:rPr lang="pt-BR" dirty="0">
                <a:latin typeface="Calibri" panose="020F0502020204030204" pitchFamily="34" charset="0"/>
              </a:rPr>
              <a:t> – Custo Manutenção: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603722"/>
              </p:ext>
            </p:extLst>
          </p:nvPr>
        </p:nvGraphicFramePr>
        <p:xfrm>
          <a:off x="68366" y="896435"/>
          <a:ext cx="11628335" cy="4976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6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5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50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36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59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Escopo</a:t>
                      </a:r>
                      <a:r>
                        <a:rPr lang="pt-BR" sz="900" baseline="0" dirty="0"/>
                        <a:t> permanece? 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do eixo de articulação da carcaça média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da esteira completa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Apron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 Trilhos de apoio das sapatas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Trocar rotor do moinho – mancais e recuperação das bases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Revisão elétrica da iluminação do galpão (moinho e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Apron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Revitalização da linha de gás do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Shredder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88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Reparos de caldeiraria nas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TCs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(estrutural -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contraventamentos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 vigas) (CR2)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Reforma da parede de translação da TC04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5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Revisão automação do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Shredder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6d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Estudo patologia estrutural do prédio do NF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6d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Estudo patologia estrutural do prédio do SHR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6d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Revisão de caldeiraria da peneira rotativa do NF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Flushing na linha hidráulica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Limpeza dos reservatórios hidráulicos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1.940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780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1.160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058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Troca do Rotor do Moinho </a:t>
            </a:r>
            <a:r>
              <a:rPr lang="pt-BR" dirty="0" err="1"/>
              <a:t>Shredder</a:t>
            </a:r>
            <a:r>
              <a:rPr lang="pt-BR" dirty="0"/>
              <a:t>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279144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Rotor do moinho serve para fixação dos martelos e movimenta-los a ponto de promover a trituração da sucata.</a:t>
                      </a:r>
                    </a:p>
                    <a:p>
                      <a:pPr algn="just"/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Rotor em operação em operação desde o início de operação do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Shredder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em 2014, em 2019 houve reforma e reinstalação no mesmo).</a:t>
                      </a:r>
                    </a:p>
                    <a:p>
                      <a:pPr algn="just"/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Recentemente foram identificadas  diversas trincas no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Spider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favorecendo o aumento das intervenções de manutenção corretivas não planejadas, com tempo médio de 12 horas para eliminação das trincas.</a:t>
                      </a:r>
                    </a:p>
                    <a:p>
                      <a:pPr algn="just"/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Houve evento em o rotor houve rompimento total e a manutenção externe o mesmo abriu no meio em processo, para revitaliza-lo manutenção demorou 4 dias.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Adequar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 funcionamento da translação do carro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trolley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através da adequação da fixação, nivelamento e alinhamento dos trilhos à uma base civil robusta afim de preservar o mesmo de falhas emergências pela condição dos trilhos.</a:t>
                      </a:r>
                      <a:endParaRPr lang="pt-BR" sz="900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Chegada dos trilhos</a:t>
                      </a: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mão de obra especializada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Mitigar as falhas do carro </a:t>
                      </a:r>
                      <a:r>
                        <a:rPr kumimoji="0" lang="pt-BR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trolley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proveniente das condições do trilho de translação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Melhor condição de operação para os redutores evidenciado em um nível mais baixo de corrente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Necessário 3 meses para chegada dos trilhos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instalação: 15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Troca da Corrente do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Apron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Sapatas e elementos de fixação;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Troca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das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vigas de 8", 10"; 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Troca das cantoneiras de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2“;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Aquisição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 troca das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chapas da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estrutura e proteção (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1" e 2");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roca dos trilhos (11 trilhos de 12mts);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Mão de obra contratada;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Montagem de Andaime (altura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20m);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guindastes de 70t;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caminhão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munk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15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ton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átio precisa estar limpo (equipe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patio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sucata).</a:t>
                      </a: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Leonardo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Felipe Vial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Walace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Leandro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kR$600.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Imagem 10" descr="Uma imagem contendo ao ar livre, mesa, velho, trem&#10;&#10;Descrição gerada automaticamente">
            <a:extLst>
              <a:ext uri="{FF2B5EF4-FFF2-40B4-BE49-F238E27FC236}">
                <a16:creationId xmlns:a16="http://schemas.microsoft.com/office/drawing/2014/main" id="{EE8E2EE6-CF17-401B-BD85-48605AACA6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14" y="3297116"/>
            <a:ext cx="3856942" cy="216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992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Recuperação do Alimentador de Sapatas (</a:t>
            </a:r>
            <a:r>
              <a:rPr lang="pt-BR" dirty="0" err="1"/>
              <a:t>Apron</a:t>
            </a:r>
            <a:r>
              <a:rPr lang="pt-BR" dirty="0"/>
              <a:t>) do </a:t>
            </a:r>
            <a:r>
              <a:rPr lang="pt-BR" dirty="0" err="1"/>
              <a:t>Shredder</a:t>
            </a:r>
            <a:r>
              <a:rPr lang="pt-BR" dirty="0"/>
              <a:t>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538666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 equipamento apresenta falha no sistema de Alimentação de Sucatas, pois a estrutura, trilhos, correntes e sapatas estão em condições ruins, apontando para uma eminente falha do equipamento.</a:t>
                      </a:r>
                    </a:p>
                    <a:p>
                      <a:pPr algn="just"/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 2021, tivemos duas quedas da corrente do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Apron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cada evento com duração de 50 horas de interrupção.</a:t>
                      </a:r>
                    </a:p>
                    <a:p>
                      <a:pPr algn="just"/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Reparar o Sistema de Alimentação de Sucatas, substituindo itens críticos que estão em avançado estado de desgaste.</a:t>
                      </a:r>
                      <a:endParaRPr lang="pt-BR" sz="900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Tornar o equipamento mais estável e pleno na capacidade operacional, tornando maior sua disponibilidade.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Risco de queda 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 corrente do Alimentador de Sapatas, Interrupções devido oxidação da estrutura 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Shredder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deve ter parada mínima de 20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 Pátio de Sucatas próximo ao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Apron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deve estar limpo;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Atividade ocorre somente em dias sem ocorrência de chuva.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Mitigar as falhas do Sistema de Alimentação de Sucata pelo </a:t>
                      </a:r>
                      <a:r>
                        <a:rPr kumimoji="0" lang="pt-BR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Apron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proveniente das condições da estrutura, trilhos, correntes e sapatas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Melhor condição de operação para os redutores evidenciado em um nível mais baixo de corrente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Minimizar trancamento </a:t>
                      </a:r>
                      <a:r>
                        <a:rPr kumimoji="0" lang="pt-B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 sucata;</a:t>
                      </a: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Vigas, Chapas, Trilhos e Cantoneiras. 16/09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Escopo do serviço 16/09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Visita técnica e Carrinho de</a:t>
                      </a: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Compras</a:t>
                      </a: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11/10/2021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Submeter pedido à Suprimentos 13/10/2021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Mobilização da equipe contratada.  11/2021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instalação: 20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Troca da Corrente do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Apron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Sapatas e elementos de fixação;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Troca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das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vigas de 8", 10"; 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Troca das cantoneiras de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2“;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Aquisição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 troca das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chapas da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estrutura e proteção (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1" e 2");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roca dos trilhos (11 trilhos de 12mts);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Mão de obra contratada;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Montagem de Andaime (altura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20m);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guindastes de 70t;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caminhão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munk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15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ton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átio precisa estar limpo.</a:t>
                      </a: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Carmona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Waleska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Frederico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Leandro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kR$700.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 descr="Ponte de ferro&#10;&#10;Descrição gerada automaticamente com confiança baixa">
            <a:extLst>
              <a:ext uri="{FF2B5EF4-FFF2-40B4-BE49-F238E27FC236}">
                <a16:creationId xmlns:a16="http://schemas.microsoft.com/office/drawing/2014/main" id="{78C5E7B7-4A56-423F-A0F0-3C8DE53BD6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07" y="2169399"/>
            <a:ext cx="3816440" cy="2146747"/>
          </a:xfrm>
          <a:prstGeom prst="rect">
            <a:avLst/>
          </a:prstGeom>
        </p:spPr>
      </p:pic>
      <p:pic>
        <p:nvPicPr>
          <p:cNvPr id="8" name="Imagem 7" descr="Uma ponte de madeira&#10;&#10;Descrição gerada automaticamente com confiança média">
            <a:extLst>
              <a:ext uri="{FF2B5EF4-FFF2-40B4-BE49-F238E27FC236}">
                <a16:creationId xmlns:a16="http://schemas.microsoft.com/office/drawing/2014/main" id="{06C161F4-A392-460F-BDA3-CA8DA2F638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08" y="4283171"/>
            <a:ext cx="3816440" cy="214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6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Recuperação do Piso da Baia da TC10A do </a:t>
            </a:r>
            <a:r>
              <a:rPr lang="pt-BR" dirty="0" err="1"/>
              <a:t>Shredder</a:t>
            </a:r>
            <a:r>
              <a:rPr lang="pt-BR" dirty="0"/>
              <a:t>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537365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piso da Baia da TC10A há um desnível que coloca em risco a  operação de carregamento, atualmente a depressão esta com brita impedindo a movimentação completa da pá carregadeira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Adequar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 piso da Baia do TC10A, através da adequação das armaduras metálicas e do concreto de base, trazendo robustez civil ao piso afim de remover a condição insegura no local.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Revitalizar piso, normalizando a movimentação da pá carregadeira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no local.</a:t>
                      </a:r>
                      <a:endParaRPr lang="pt-BR" sz="9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Risco de incidentes ou acidentes com perda.</a:t>
                      </a: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Restrições: planta parada, pátio limpo, sem ocorrência de chuva e não poderá haver atividades na área do TC10A.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Eliminar risco de atolamento da Pá carregadeira e possíveis incidente e ou acidentes.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Escopo do serviço da base de articulação 20/09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Visita técnica e colocação de pedido junto ao suprimentos 04/10/2021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Mobilização da equipe contratada.  11/2021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instalação: 15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Projeto Civil e Topografia;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Quebra da base civil com Martelete hidráulico.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Recuperação do concreto base, 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Reconstituir armaduras metálicas;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Concretagem com mistura de maior grau de resistência a abrasão;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 conforme receita;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Carmona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Waleska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 Civil: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definir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Frederico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Leandro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kR$200.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 descr="Imagem em preto e branco de uma rocha&#10;&#10;Descrição gerada automaticamente com confiança baixa">
            <a:extLst>
              <a:ext uri="{FF2B5EF4-FFF2-40B4-BE49-F238E27FC236}">
                <a16:creationId xmlns:a16="http://schemas.microsoft.com/office/drawing/2014/main" id="{13C97DFD-8E5F-4C0B-8426-5F58A98D9F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57" y="1960685"/>
            <a:ext cx="3194721" cy="425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62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Iluminação Galpão Não Ferrosos: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143285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Houve um incêndio em uma das baias do galpão não ferroso, comprometendo o sistema de iluminação de todo galpão. Hoje estão funcionando refletores provisórios com cabos expostos.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Refazer a infra da iluminação, passagem de cabos, montagem do painel de iluminação com contadores loca e remoto com fotocélula.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Revisão do SPDA.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Montagem de painel com tomadas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Estek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63A 440V + painel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Tomada de 20A dois polos + terra e tomadas 10A + painel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Risco de incidentes ou acidentes com perda.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Restrições: planta parada, pátio limpo.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Barramento adequado à nova realidade de produção;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Estabilidade operacional;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Eliminação de indisponibilidade;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Escopo do serviço 16/09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Visita técnica e colocação de pedido junto ao suprimentos 04/10/2021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Mobilização da equipe contratada.  11/2021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Jasiel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(Escopo de Serviço e RC) 15/10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Coldebella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(Aprovação) 04/10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 (Trabalhar RC (cotar, por pedido, fazer)) 15/11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Serviço e insumos: R$500.000,00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Imagem 7" descr="Uma imagem contendo cerca, edifício, de madeira, gato&#10;&#10;Descrição gerada automaticamente">
            <a:extLst>
              <a:ext uri="{FF2B5EF4-FFF2-40B4-BE49-F238E27FC236}">
                <a16:creationId xmlns:a16="http://schemas.microsoft.com/office/drawing/2014/main" id="{13285EDD-939B-46B2-8F15-048595B8F8D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8" b="13562"/>
          <a:stretch/>
        </p:blipFill>
        <p:spPr>
          <a:xfrm>
            <a:off x="591654" y="1851290"/>
            <a:ext cx="3243834" cy="1957250"/>
          </a:xfrm>
          <a:prstGeom prst="rect">
            <a:avLst/>
          </a:prstGeom>
        </p:spPr>
      </p:pic>
      <p:pic>
        <p:nvPicPr>
          <p:cNvPr id="9" name="Imagem 8" descr="Torre de um prédio&#10;&#10;Descrição gerada automaticamente com confiança média">
            <a:extLst>
              <a:ext uri="{FF2B5EF4-FFF2-40B4-BE49-F238E27FC236}">
                <a16:creationId xmlns:a16="http://schemas.microsoft.com/office/drawing/2014/main" id="{1F42A242-44FB-4CF2-9B5E-E1387A3D604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17333" r="542" b="-9200"/>
          <a:stretch/>
        </p:blipFill>
        <p:spPr>
          <a:xfrm>
            <a:off x="591654" y="3891559"/>
            <a:ext cx="3243834" cy="22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43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Troca do eixo de articulação da carcaça média (CR1):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538666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Para a manutenção interna do AV1 e troca de sobressalentes é necessário abrir a carcaça média do moinho, a mesma esta sobre um eixo de articulação cujo movimento de abertura é feita por dois cilindros hidráulicos.</a:t>
                      </a: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 panorama atual a base de articulação esta oblongada fazendo movimento desviar em sua axial. Risco de queda em sua abertura, igual já tivemos em operações similares em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Shredder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Eliminação do deslocamento axial da carcaça média onde por meio de folga na articulação o mesmo se desloca.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Eliminação do risco de queda da carcaça.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Risco de queda da carcaça.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Necessário em parada de planta acima de 10 dias.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Eliminação do deslocamento axial da carcaça e do risco de queda da carcaça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Compra do eixo de articulação: ok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Escopo do serviço da base de articulação 16/09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Visita técnica e colocação de pedido junto ao suprimentos 10/10/2021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Mobilização da equipe contratada.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Submeter pedido ao suprimentos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Mobilização do eixo para a unidade.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Carmona (Escopo de Serviço e LM e RC) 17/09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Frederico (avaliar escopo e LM e aprovação)20/09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Coldebella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(Aprovação)21/09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 (Trabalhar RC (cotar, por pedido, fazer)) 15/11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Compra do eixo: 200.000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Serviços: 130.000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 descr="Uma imagem contendo no interior, forno, sujo, edifício&#10;&#10;Descrição gerada automaticamente">
            <a:extLst>
              <a:ext uri="{FF2B5EF4-FFF2-40B4-BE49-F238E27FC236}">
                <a16:creationId xmlns:a16="http://schemas.microsoft.com/office/drawing/2014/main" id="{A8AF215E-6168-4F0F-97A0-B1A14BD314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35" y="2294817"/>
            <a:ext cx="3258489" cy="1832900"/>
          </a:xfrm>
          <a:prstGeom prst="rect">
            <a:avLst/>
          </a:prstGeom>
        </p:spPr>
      </p:pic>
      <p:pic>
        <p:nvPicPr>
          <p:cNvPr id="11" name="Imagem 10" descr="Uma imagem contendo edifício, velho, sujo, mesa&#10;&#10;Descrição gerada automaticamente">
            <a:extLst>
              <a:ext uri="{FF2B5EF4-FFF2-40B4-BE49-F238E27FC236}">
                <a16:creationId xmlns:a16="http://schemas.microsoft.com/office/drawing/2014/main" id="{4E211CC8-0B78-4AF2-85A9-94D0ADA87A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35" y="4257068"/>
            <a:ext cx="3258489" cy="183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773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1107918" cy="29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AGO/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10083346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ACIARIA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64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Aciaria: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516854"/>
              </p:ext>
            </p:extLst>
          </p:nvPr>
        </p:nvGraphicFramePr>
        <p:xfrm>
          <a:off x="68366" y="896435"/>
          <a:ext cx="11620715" cy="4875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5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7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40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26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5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Escopo</a:t>
                      </a:r>
                      <a:r>
                        <a:rPr lang="pt-BR" sz="900" baseline="0" dirty="0"/>
                        <a:t> permanece? 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marL="0" algn="ctr" defTabSz="1219261" rtl="0" eaLnBrk="1" latinLnBrk="0" hangingPunct="1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Recuperação do trilho do carro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Trolley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FP (CR1)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400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Reparar e substituir barramento de cobre da Fase B (CR2)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Montar vigas da mesa intermediária (CR2)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25d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69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Manutenção do seletor do Trafo FP + tratamento óleo isolante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Revisar disjuntores com capacidade maior que 400A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26d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653">
                <a:tc>
                  <a:txBody>
                    <a:bodyPr/>
                    <a:lstStyle/>
                    <a:p>
                      <a:pPr marL="0" algn="ctr" defTabSz="1219261" rtl="0" eaLnBrk="1" latinLnBrk="0" hangingPunct="1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Reparar trincas das vigas estruturais do leito de tarugos (CR1)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Reparar vazamento de óleo do Transformador</a:t>
                      </a:r>
                      <a:r>
                        <a:rPr lang="pt-BR" sz="800" baseline="0" dirty="0"/>
                        <a:t> do FEA (CR1)</a:t>
                      </a: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Reparar Estrutura do Pórtico da Abóboda (CR1)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28d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Decapagem dos braços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8744"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Ensaiar Transformador e Reator do FEA (CR1)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Ensaiar</a:t>
                      </a:r>
                      <a:r>
                        <a:rPr lang="pt-BR" sz="800" baseline="0" dirty="0"/>
                        <a:t> T</a:t>
                      </a:r>
                      <a:r>
                        <a:rPr lang="pt-BR" sz="800" dirty="0"/>
                        <a:t>ransformador e Reator do FP (CR1)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Inspeção e Teste dos Cabos de Alimentação Média Tensão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846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Aciaria: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753480"/>
              </p:ext>
            </p:extLst>
          </p:nvPr>
        </p:nvGraphicFramePr>
        <p:xfrm>
          <a:off x="68366" y="896435"/>
          <a:ext cx="11620713" cy="5086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5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7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40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26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51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Mobilização e Montagem de Andaimes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28d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Limpeza dos Dutos Horizontais do </a:t>
                      </a:r>
                      <a:r>
                        <a:rPr lang="pt-BR" sz="800" dirty="0" err="1"/>
                        <a:t>Despoeiramento</a:t>
                      </a: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 28d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450"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 err="1"/>
                        <a:t>Resgatistas</a:t>
                      </a:r>
                      <a:r>
                        <a:rPr lang="pt-BR" sz="800" dirty="0"/>
                        <a:t> + </a:t>
                      </a:r>
                      <a:r>
                        <a:rPr lang="pt-BR" sz="800" dirty="0" err="1"/>
                        <a:t>TS´s</a:t>
                      </a: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30d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166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Manutenção do </a:t>
                      </a:r>
                      <a:r>
                        <a:rPr lang="pt-BR" sz="800" dirty="0" err="1"/>
                        <a:t>Despoeiramento</a:t>
                      </a:r>
                      <a:r>
                        <a:rPr lang="pt-BR" sz="800" dirty="0"/>
                        <a:t> da Sala de Gases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14d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72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Troca de rodas das Pontes Rolantes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6d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879"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 err="1"/>
                        <a:t>Munck</a:t>
                      </a:r>
                      <a:r>
                        <a:rPr lang="pt-BR" sz="800" baseline="0" dirty="0"/>
                        <a:t> e </a:t>
                      </a:r>
                      <a:r>
                        <a:rPr lang="pt-BR" sz="800" baseline="0" dirty="0" err="1"/>
                        <a:t>PTAs</a:t>
                      </a: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30d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Troca</a:t>
                      </a:r>
                      <a:r>
                        <a:rPr lang="pt-BR" sz="800" baseline="0" dirty="0"/>
                        <a:t> do </a:t>
                      </a:r>
                      <a:r>
                        <a:rPr lang="pt-BR" sz="800" dirty="0"/>
                        <a:t>Cabo de aço principal da Ponte 220t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Limpeza dos Fossos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14d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Alterar projeto das bombas do Trafo FEA (CR2)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64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Válvulas e atuadores das salas de gases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14d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Medir sistema de aterramento – Aciaria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Gerenciamento da GR</a:t>
                      </a:r>
                      <a:r>
                        <a:rPr lang="pt-BR" sz="800" baseline="0" dirty="0"/>
                        <a:t> e </a:t>
                      </a:r>
                      <a:r>
                        <a:rPr lang="pt-BR" sz="800" baseline="0" dirty="0" err="1"/>
                        <a:t>Facilities</a:t>
                      </a: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30d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Topografia dos veios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Calha de adição de ligas (CR2)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0" i="0" dirty="0">
                          <a:solidFill>
                            <a:schemeClr val="tx1"/>
                          </a:solidFill>
                        </a:rPr>
                        <a:t>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3.840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1.990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1.850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842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Recuperação dos Trilhos do Carro </a:t>
            </a:r>
            <a:r>
              <a:rPr lang="pt-BR" dirty="0" err="1"/>
              <a:t>Trolley</a:t>
            </a:r>
            <a:r>
              <a:rPr lang="pt-BR" dirty="0"/>
              <a:t> do Forno Panela: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279144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Trilhos danificados e com acentuado nível de desgaste. Base civil com desprendimento do concreto, gerando desnivelamento e desalinhamento dos trilhos de translação do carro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trolley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algn="just"/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condição atual dos trilhos vem gerando falhas como: atuação constante de sobrecarga, travamento do carro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trolley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em momentos críticos de operação (carregado de metal líquido),   quebra de redutores do deslocamento do carro.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Adequar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 funcionamento da translação do carro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trolley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através da adequação da fixação, nivelamento e alinhamento dos trilhos à uma base civil robusta afim de preservar o mesmo de falhas emergências pela condição dos trilhos.</a:t>
                      </a:r>
                      <a:endParaRPr lang="pt-BR" sz="900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Chegada dos trilhos</a:t>
                      </a: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mão de obra especializada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Mitigar as falhas do carro </a:t>
                      </a:r>
                      <a:r>
                        <a:rPr kumimoji="0" lang="pt-BR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trolley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proveniente das condições do trilho de translação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Melhor condição de operação para os redutores evidenciado em um nível mais baixo de corrente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Necessário 3 meses para chegada dos trilhos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instalação: 15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Projeto Civil e Topografia;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Montagem de Andaimes;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Quebra da base civil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Recuperação do concreto base, 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Reconstituir armaduras metálicas;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Grauteamente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 nova base civil dos trilhos;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Aquisição de novos trilhos;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Instalação, nivelamento e alinhamento dos novos trilhos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Leonardo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Felipe Vial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Walace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Leandro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kR$600.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227FBFA1-1553-4BDE-8829-057EFB50AE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940" y="2992359"/>
            <a:ext cx="1911926" cy="236693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5EF47A3-D92D-41A0-9A97-8631BF2798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0164" y="2992358"/>
            <a:ext cx="1785440" cy="236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09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Troca das Vigas da Mesa Intermediária do LC: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279144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Vigas de sustentação da mesa intermediária do Lingotamento Contínuo danificadas e com acentuado nível de desgaste por corrosão da umidade normal do processo. A condição das vigas pode gerar falhas de grande proporções como grandes paradas para adequação de desnivelamento e até colapso da estrutura.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Realizar a substituição das vigas por vigas de aço inoxidável, material este mais adequado para a aplicação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mão de obra especializada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Planta parada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Mitigar os riscos de quebra da estrutura da mesa intermediária do Lingotamento Contínuo.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Material da viga selecionado de maneira a ter uma vida útil mais prolongada por ser mais apropriada para a condição de constante umidade proveniente do processo na mesa intermediária.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instalação: 15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Topografia;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Desmontagem da mesa;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Substituição da vigas por novas vigas de aço inoxidável;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Instalação da mesas sobre a nova estrutura.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Leonardo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Especialista: Felipe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Vial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Leandro 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kR$250.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80A06DB3-079D-44DF-950E-6636111409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480" y="2010961"/>
            <a:ext cx="2212302" cy="166020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788AC99-8C9F-4236-BDD0-9F68FF767F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7781" y="3168038"/>
            <a:ext cx="2212302" cy="166615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3843162-D8E2-4566-A493-DE5A9D87D5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896" y="4488483"/>
            <a:ext cx="2229527" cy="166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812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Reparar Trincas das Vigas Estruturais do Leito de Tarugos: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279144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 colunas e vigas do leito de resfriamento estão com exposição de ferragens por quebra do concreto e trincas, assim gerando risco para o equipamento que é bem solicitado por carregamento dos tarugos provenientes do Lingotamento Contínuo.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Realizar a recuperação das colunas e vigas (civil) estruturais do leito de tarugos do lingotamento contínuo com empresa especializada neste tipo de recuperação.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mão de obra especializada para recuperação das colunas;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Planta parada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Mitigar os riscos de colapso do leito de resfriamento de tarugos.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Realizar a reforma das estruturas civis antes de início de mau funcionamento do leito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Garantia de nivelamento do leito de resfriamento.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instalação: 10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Topografia;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Montagem de andaime;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Nivelamento do leito; 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Recuperação estrutural das colunas e vigas por empresa especializada em recuperação civil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Leonardo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Especialista: Felipe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Vial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Leandro 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kR$250.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9B7D0A2D-818F-4F7D-B6C5-782F1DBB3D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0962"/>
          <a:stretch/>
        </p:blipFill>
        <p:spPr>
          <a:xfrm>
            <a:off x="253048" y="1861072"/>
            <a:ext cx="1747749" cy="207788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D931D8-BF85-47AC-A532-CA98A377144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0962"/>
          <a:stretch/>
        </p:blipFill>
        <p:spPr>
          <a:xfrm>
            <a:off x="253048" y="4034865"/>
            <a:ext cx="1793059" cy="207788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C47B4AB-F692-4E82-948F-12E2CDF4D8F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1397"/>
          <a:stretch/>
        </p:blipFill>
        <p:spPr>
          <a:xfrm>
            <a:off x="2177359" y="1861073"/>
            <a:ext cx="1742980" cy="207788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75BD75F-B19B-4FDB-B3CF-A0E2B8EBAA8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0983"/>
          <a:stretch/>
        </p:blipFill>
        <p:spPr>
          <a:xfrm>
            <a:off x="2177360" y="4034866"/>
            <a:ext cx="1742980" cy="207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343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Reparar e Substituir Barramento de Cobre da Fase B: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143285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Barramento tubular do FEA da fase B com risco de rompimento nos terminais de espera dos cabos refrigerados 3 e 4 como ocorrido fevereiro de 2020.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Enviar o barramento para ser reparado e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repotecializado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em fornecedor especializado;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Fazer a troca do barramento com recursos internos.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Conflito entre as atividades da parada anual e uso de recursos compartilhados ( necessidade de uso da ponte rolante e plataforma elevatória);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Alta complexidade da atividade que exige mão de obra interna especializada;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Planta parada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Barramento adequado à nova realidade de produção;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Estabilidade operacional;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Eliminação de indisponibilidade;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Prestador é exclusivo (</a:t>
                      </a:r>
                      <a:r>
                        <a:rPr lang="pt-BR" sz="900" kern="1200" baseline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Wrady</a:t>
                      </a: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orçamento anexo) e o prazo conforme proposta;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 pedido de compras;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Prazo de entrega: 20 dias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Prazo de execução: 5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Remover os terminais que recebem os cabos;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Redimensionar e fabricar terminais novos;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Soldar os terminais novos;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Aplicar prata química nas áreas de contato;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 Aplicar pintura epóxi 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Rener</a:t>
                      </a: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Gazano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/ Scarpin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Marsal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Meio Ambiente: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Luzitania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</a:t>
                      </a: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R$320.000,00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Imagem 12">
            <a:extLst>
              <a:ext uri="{FF2B5EF4-FFF2-40B4-BE49-F238E27FC236}">
                <a16:creationId xmlns:a16="http://schemas.microsoft.com/office/drawing/2014/main" id="{3803FA25-F154-4378-B8F7-8187E019F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294" y="2137706"/>
            <a:ext cx="23907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530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Reparar vazamento de óleo do Transformador do FEA (CR1):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145289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Transformador do FEA está apresentando vazamento de óleo  nas buchas de baixa tensão. Esse vazamento foi uma das causas responsáveis por um principio de incêndio no mês de abril. O transformador está sendo monitorado e o vazamento estabilizado. A solução definitiva é substituição das vedações das buchas a ser realizada por fornecedor especializado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Contratação de fornecedor especializado em manutenção de transformadores para fazer substituição das vedações das buchas de baixa tensão 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Conflito entre as atividades da parada anual e uso de recursos compartilhados ( necessidade de uso da ponte rolante e plataforma elevatória);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Alta complexidade da atividade que exige mão de obra interna especializada;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Planta parada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Eliminar risco de incêndio;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Estabilidade operacional;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Eliminação de indisponibilidade;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Prestador é exclusivo (Siemens, orçamento anexo) e o prazo conforme proposta;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Pedido de compras; 30/09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Prazo de contração suprimentos: 30 dias imediatamente após a solicitação à suprimentos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Mobilização dos equipamentos na usina;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Desconexões dos barramentos;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Inspeção e ensaios elétricos antes da intervenção;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Drenagem do óleo isolante do transformador;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Pressurização do transformador;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Troca das vedações das buchas de baixa tensão;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Tratamento do óleo isolante (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termovávuo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Enchimento de do transformador com óleo isolante;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Ensaio de estanquidade por 12 horas;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Testes e ensaios elétricos depois da intervenção;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Conexões dos barramentos;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Acompanhamento da manobra de energização do transformador, imediatamente após o término dos serviços;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Fornecer relatório dos serviços executados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Rener</a:t>
                      </a: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Gazano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Walace</a:t>
                      </a: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/ Scarpin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Marsal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Meio Ambiente: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Luzitania</a:t>
                      </a:r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</a:t>
                      </a: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R$200.000,00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 descr="Uma imagem contendo no interior, mesa, empilhados, pilha&#10;&#10;Descrição gerada automaticamente">
            <a:extLst>
              <a:ext uri="{FF2B5EF4-FFF2-40B4-BE49-F238E27FC236}">
                <a16:creationId xmlns:a16="http://schemas.microsoft.com/office/drawing/2014/main" id="{6E26120D-2E4E-4260-8106-F119B95AD1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2" y="2103478"/>
            <a:ext cx="2882439" cy="384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48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1107918" cy="29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AGO/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10083346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LAMINAÇÃO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277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Parada Laminação – Operação - Forno: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802556"/>
              </p:ext>
            </p:extLst>
          </p:nvPr>
        </p:nvGraphicFramePr>
        <p:xfrm>
          <a:off x="68366" y="896435"/>
          <a:ext cx="11810287" cy="2690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8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1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1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Escopo – Reforma do Forno de Reaquecimento (OPER) (CR1)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Total</a:t>
                      </a:r>
                    </a:p>
                    <a:p>
                      <a:pPr algn="ctr"/>
                      <a:r>
                        <a:rPr lang="pt-BR" sz="800" dirty="0"/>
                        <a:t>[</a:t>
                      </a:r>
                      <a:r>
                        <a:rPr lang="pt-BR" sz="800" dirty="0" err="1"/>
                        <a:t>kR</a:t>
                      </a:r>
                      <a:r>
                        <a:rPr lang="pt-BR" sz="8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[</a:t>
                      </a:r>
                      <a:r>
                        <a:rPr lang="pt-BR" sz="800" dirty="0" err="1"/>
                        <a:t>kR</a:t>
                      </a:r>
                      <a:r>
                        <a:rPr lang="pt-BR" sz="8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[</a:t>
                      </a:r>
                      <a:r>
                        <a:rPr lang="pt-BR" sz="800" dirty="0" err="1"/>
                        <a:t>kR</a:t>
                      </a:r>
                      <a:r>
                        <a:rPr lang="pt-BR" sz="8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Materiais Refratários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Serviço em Refratários e Estruturas Metálicas dentro do Forno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Elementos</a:t>
                      </a:r>
                      <a:r>
                        <a:rPr lang="pt-BR" sz="1600" baseline="0" dirty="0"/>
                        <a:t> de Fixação e demais peças em INOX 310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469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Serviço de Aquecimento Controlado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Consultoria do Pompeu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766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8583323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0DF54A8-9131-4E70-9C2F-2006D16B7221}"/>
              </a:ext>
            </a:extLst>
          </p:cNvPr>
          <p:cNvSpPr txBox="1"/>
          <p:nvPr/>
        </p:nvSpPr>
        <p:spPr>
          <a:xfrm>
            <a:off x="155588" y="3980825"/>
            <a:ext cx="4023448" cy="264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Escopo Técnico: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Reformar as cabeceiras do </a:t>
            </a:r>
            <a:r>
              <a:rPr lang="pt-B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Desenfornamento</a:t>
            </a: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Limpar as juntas das Soleiras;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Limpar o Selo d'água;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Calafetar as trincas e juntas do forno todo;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Acender o forno com aquecimento convectivo;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Calibri" panose="020F0502020204030204" pitchFamily="34" charset="0"/>
                <a:cs typeface="Calibri" panose="020F0502020204030204" pitchFamily="34" charset="0"/>
              </a:rPr>
              <a:t>Atuar nas estruturas metálicas danificadas. </a:t>
            </a:r>
          </a:p>
          <a:p>
            <a:pPr>
              <a:lnSpc>
                <a:spcPct val="150000"/>
              </a:lnSpc>
            </a:pPr>
            <a:r>
              <a:rPr lang="pt-BR" sz="1400">
                <a:latin typeface="Calibri" panose="020F0502020204030204" pitchFamily="34" charset="0"/>
                <a:cs typeface="Calibri" panose="020F0502020204030204" pitchFamily="34" charset="0"/>
              </a:rPr>
              <a:t>Duração:  20 dias</a:t>
            </a:r>
            <a:endParaRPr lang="pt-B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249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Intervenção no Forno de Reaquecimento da Laminação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5"/>
          <a:ext cx="11615085" cy="5515165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09410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algn="just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Após a partida do forno em março, tivemos dois eventos nas soleiras fixas laterais, a do lado da laminação veio a estufar e reduzir o GAP entre a móvel, que era originalmente de 50mm, não tivemos um travamento da soleira, nem interferência no movimento vertical da mesma, porém é uma condição que oferece um risco à operação, nesse caso a possível causa pode ser o acumulo de carepa nas juntas.</a:t>
                      </a:r>
                      <a:br>
                        <a:rPr lang="pt-BR" sz="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pt-BR" sz="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 outro evento foi na soleira fixa do lado da aciaria, onde a mesma não estufou, mas veio a deslocar-se para a lateral, também reduzindo o GAP entre a móvel, que também oferece um risco à operação, nesse caso a possível causa ode ser um deslocamento do painel metálico base em baixo da soleira.</a:t>
                      </a:r>
                    </a:p>
                    <a:p>
                      <a:pPr algn="just"/>
                      <a:endParaRPr lang="pt-BR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Nesses casos quanto mais abafamentos fazemos no forno, maior é o risco, por conta da contração e dilatação dos materiais.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Caso fiquemos parados com o forno por 30 dias ligado, poderemos ter um consumo aproximado de 275k m³ de gás, o que na cotação atual refere-se a 575kR$, em conversa com os especialistas de forno Pompeu (Consultor), Thales (Pindamonhangaba) e Marcos Paulo (Ouro Branco), é prudente que desliguemos o forno e façamos um escopo básico nas soleiras que apresentam o problema, além de uma limpeza completa e calafetação do forno, assim garantimos a operação posterior a parada sem riscos.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Chegada dos materiais refratários.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mão de obra especializada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87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Eliminar o risco de travamento da soleira durante a operação;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Melhorar a condição de </a:t>
                      </a:r>
                      <a:r>
                        <a:rPr kumimoji="0" lang="pt-BR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desenfornamento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 tarugos;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Garantir a limpeza das juntas das soleiras, evitando problemas futuros.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Material em negociação, previsão de chegada dia 02/12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atuação no forno (Apagado/Aceso): 20 dias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Caso seja uma parada de 30 dias podemos tentar </a:t>
                      </a:r>
                      <a:r>
                        <a:rPr lang="pt-BR" sz="900" kern="1200" baseline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eduzir</a:t>
                      </a: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 custo da mão de obra alongando o prazo e trabalhando em apenas 1 horário;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2815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Reformar as cabeceiras do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desenfornamento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(principalmente as que estão danificadas), em torno de 30toneladas de material;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Limpar as juntas das soleiras;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Limpar o selo d'água;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Calafetar as trincas e juntas do forno todo;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Acender o forno com aquecimento convectivo controlado;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 atuar na parte metálica interna; se necessário.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Coordenador/Especialista: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Diogo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 Serviço: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 Material: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Hermes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Apoio Especialista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Luiz Pompeu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Wesley P.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40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kR$766.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EE44F679-59AD-48BD-B2A8-349203D17D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280" y="2987041"/>
            <a:ext cx="2811392" cy="163067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0F6689C-5E15-46D2-B549-5DE9AD0D17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7420" y="4669097"/>
            <a:ext cx="1273968" cy="159591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0824DDC-D302-4749-8ED5-BCCA4D57A7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4677251"/>
            <a:ext cx="1273968" cy="157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92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Parada Laminação - Operação: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754102"/>
              </p:ext>
            </p:extLst>
          </p:nvPr>
        </p:nvGraphicFramePr>
        <p:xfrm>
          <a:off x="68366" y="896435"/>
          <a:ext cx="11605474" cy="2797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9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3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21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06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360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Quantos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Reforma de 2 gaiolas GCC 4334 externo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Reforma de 2 mandris do desbaste - Gaiola 3 e 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450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 do suporte das guias de entrada e saída e suporte dos discos dos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PRs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VCC,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PRs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laterais e freio de barras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87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Colocar </a:t>
                      </a:r>
                      <a:r>
                        <a:rPr lang="pt-BR" sz="8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helicoi</a:t>
                      </a:r>
                      <a:r>
                        <a:rPr lang="pt-B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na fixação das guias A nos VCC (usinagem em campo)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1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Recuperar fixação do suporte dos rolos do distribuidor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Recuperação das calhas secas do caminho do VCC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marR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1" dirty="0"/>
                        <a:t>TOTAL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1.235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735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48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Reforma dos mandris ESS 585 e 510 das gaiolas 3 e 4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143285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pt-BR" sz="1200" b="1" kern="1200" dirty="0">
                        <a:solidFill>
                          <a:srgbClr val="002A7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Baixa efetividade no teste de contato (aproximadamente 40% - recomendado pelo fabricante mínimo de 70%) entre bucha e eixo dos mandris ESS 585 e 510 das gaiolas 3 e 4. Região paralela abaixo do cone apresenta altos níveis de desgastes.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condição atual dos eixos esta em desacordo aos parâmetros de operação do equipamento, gerando falhas como: danos e travamento das buchas de bronze do grupo de bloqueio (alto tempo para troca dos rolos da gaiola 3 e 4) e aumentando o risco de quebra dos rolos durante o processo de laminação (em caso de quebra parada operacional com tempos acima de 24 horas).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Adequar os mandris ESS 585 e 5010 as gaiolas 3 e 4  deixando conforme aos parâmetros de operação do equipamento. Fazer substituição dos componentes desgastados a fim de deixar os equipamentos com maior confiabilidade.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Mitigar as falhas de travamento das buchas de bronze dos grupos de bloqueio das gaiolas 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Maior confiabilidade dos mandris ESS 585 e 510 para operação uma vez que esta mapeado os parâmetros do equipamento fora do especificado.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 dias corrido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Planejamento para substituição dos mandris durante a grande parada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Escopo para reforma externa dos mandris pelo fabricante Danieli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>
                        <a:lnSpc>
                          <a:spcPct val="150000"/>
                        </a:lnSpc>
                      </a:pP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George</a:t>
                      </a:r>
                    </a:p>
                    <a:p>
                      <a:pPr marL="0" algn="just" defTabSz="914187" rtl="0" eaLnBrk="1" latinLnBrk="0" hangingPunct="1">
                        <a:lnSpc>
                          <a:spcPct val="150000"/>
                        </a:lnSpc>
                      </a:pP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Alexandre</a:t>
                      </a:r>
                    </a:p>
                    <a:p>
                      <a:pPr marL="0" algn="just" defTabSz="914187" rtl="0" eaLnBrk="1" latinLnBrk="0" hangingPunct="1">
                        <a:lnSpc>
                          <a:spcPct val="150000"/>
                        </a:lnSpc>
                      </a:pP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Paulino</a:t>
                      </a:r>
                    </a:p>
                    <a:p>
                      <a:pPr marL="0" algn="just" defTabSz="914187" rtl="0" eaLnBrk="1" latinLnBrk="0" hangingPunct="1">
                        <a:lnSpc>
                          <a:spcPct val="150000"/>
                        </a:lnSpc>
                      </a:pP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Wesley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para reforma dos 2 mandris: kR$450.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4B60985F-D1AB-42A0-8DD6-15A71E0FCB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252" y="3696284"/>
            <a:ext cx="2014421" cy="237651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7511BED-1D29-43CE-A50F-D3959A72B8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0165" y="3696283"/>
            <a:ext cx="1834156" cy="237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445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Reforma das gaiolas GCC 4334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143285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</a:t>
                      </a:r>
                    </a:p>
                    <a:p>
                      <a:endParaRPr lang="pt-BR" sz="1200" b="1" kern="1200" dirty="0">
                        <a:solidFill>
                          <a:srgbClr val="002A7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Grande quantidade (13 de um total de 21) de gaiolas acabadoras GCC 4334 estão com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cedagem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acima de 0,6mm (padrão solicita máximo de a 0,6mm de </a:t>
                      </a:r>
                      <a:r>
                        <a:rPr lang="pt-B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cedagem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comprometendo a estabilidade operacional do laminador.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Nos últimos 5 anos optamos por recuperar as gaiolas internamente na Oficina das Acabadoras. Dessa forma conseguimos apenas minimizar os impactos da evolução no aumento das folgas radiais das gaiolas. A condição atual das gaiolas acabadoras GCC 4334 esta gerando falhas como: alto índice de interrupção para ajuste de dimensional e interrupções para deslocamento de cilindros durante o processo de laminação.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Recuperar 2 gaiolas acabadoras GCC 4334 para reduzir os impactos nas interrupções do processo no início de 2022. 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A7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Mitigar as interrupções por ajuste de dimensional e ajustes na gaiola durante o processo de laminação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Maior confiabilidade das gaiolas e maior estabilidade no processo de laminação.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 dias corrido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Reformar externamente 2 gaiolas visando recuperar as parte estrutural das gaiolas e retornar os parâmetros adequado do equipamento</a:t>
                      </a: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>
                        <a:lnSpc>
                          <a:spcPct val="150000"/>
                        </a:lnSpc>
                      </a:pP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George</a:t>
                      </a:r>
                    </a:p>
                    <a:p>
                      <a:pPr marL="0" algn="just" defTabSz="914187" rtl="0" eaLnBrk="1" latinLnBrk="0" hangingPunct="1">
                        <a:lnSpc>
                          <a:spcPct val="150000"/>
                        </a:lnSpc>
                      </a:pP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Operação: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Kaizer</a:t>
                      </a:r>
                    </a:p>
                    <a:p>
                      <a:pPr marL="0" algn="just" defTabSz="914187" rtl="0" eaLnBrk="1" latinLnBrk="0" hangingPunct="1">
                        <a:lnSpc>
                          <a:spcPct val="150000"/>
                        </a:lnSpc>
                      </a:pP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Paulino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para reforma das 2 gaiolas GCC 4334: kR$500.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157E27D7-F3FE-4A8F-A9B4-7660B9D09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469" y="3632342"/>
            <a:ext cx="1901181" cy="24118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46E135C-9D0E-45AB-8739-44AEFCACBB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5834" y="3632342"/>
            <a:ext cx="1793241" cy="241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031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Laminação: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697206"/>
              </p:ext>
            </p:extLst>
          </p:nvPr>
        </p:nvGraphicFramePr>
        <p:xfrm>
          <a:off x="68366" y="896435"/>
          <a:ext cx="11605474" cy="5155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9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6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21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06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360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Quantos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Locação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 Montagem de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Andaimes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 da placa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Deuring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WM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Preventiva Disjuntores Baixa Tensão da Laminação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65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Preventiva Disjuntores de Média Tensão da Laminação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87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Manutenção na eletrônica (controle) dos drives dos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DRM's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01 à 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Manutenção nos drives da SE-6B – 50DRA01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 das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cabeçeiras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Selo d'água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Calibrações dos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instrumentos do FREA e teste de malha</a:t>
                      </a:r>
                      <a:endParaRPr lang="pt-BR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 da tubulação de gás do FREA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Manutenção nos drives da máquina de solda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 das mangueiras hidráulica da WM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Recuperação da primeira base civil do rolo basculante da WM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Sanar vazamento de óleo freio de barras 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(CR2)</a:t>
                      </a:r>
                      <a:endParaRPr lang="pt-BR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Reforma dos Motores do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Kick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-off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Refazer Sistema de Isolamento do Caminho de Rolos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 WM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9627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Laminação: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703609"/>
              </p:ext>
            </p:extLst>
          </p:nvPr>
        </p:nvGraphicFramePr>
        <p:xfrm>
          <a:off x="68366" y="896435"/>
          <a:ext cx="11643574" cy="3821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1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9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69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56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75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Quantos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 dos acoplamentos estriados do leito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Realocar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fluxostatos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selo d’água do FREA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Calibração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dos medidores de vazão do Desbaste até o QTB</a:t>
                      </a:r>
                      <a:endParaRPr lang="pt-BR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Reaperto dos parafusos da viga da soleira do FREA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/12d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65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Trocar Cabos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dos </a:t>
                      </a:r>
                      <a:r>
                        <a:rPr lang="pt-BR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Encoders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 Fotocélulas da área da WM</a:t>
                      </a:r>
                      <a:endParaRPr lang="pt-BR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Limpar, inspecionar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 organizar cabos elétricos do Leito da </a:t>
                      </a:r>
                      <a:r>
                        <a:rPr lang="pt-BR" sz="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hid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WM</a:t>
                      </a:r>
                      <a:endParaRPr lang="pt-BR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Calibrar válvulas proporcionais do QTB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Troca da carcaça do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Descarepador</a:t>
                      </a:r>
                      <a:endParaRPr lang="pt-BR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9209432"/>
                  </a:ext>
                </a:extLst>
              </a:tr>
              <a:tr h="4187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1.340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403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1107918" cy="29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AGO/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10083346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UTILIDADES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91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Utilidades: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073426"/>
              </p:ext>
            </p:extLst>
          </p:nvPr>
        </p:nvGraphicFramePr>
        <p:xfrm>
          <a:off x="68366" y="896435"/>
          <a:ext cx="11628335" cy="3291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5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50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36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59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  <a:endParaRPr lang="pt-BR" sz="9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Limpeza do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Decantador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Limpeza do tanque de recalque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Manutenção corretiva na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Ponte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Raspadora do </a:t>
                      </a:r>
                      <a:r>
                        <a:rPr lang="pt-BR" sz="8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Decantador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65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Recuperação estrutural da tubulação do poço de carepa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Limpeza da elevatória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87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Limpeza bacia do Sistema 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Limpeza bacia do Sistema 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Limpeza bacia do Sistema 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028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Recuperação da Ponte Raspadora e Limpeza do </a:t>
            </a:r>
            <a:r>
              <a:rPr lang="pt-BR" dirty="0" err="1"/>
              <a:t>Decantador</a:t>
            </a:r>
            <a:r>
              <a:rPr lang="pt-BR" dirty="0"/>
              <a:t> do Sistema W3: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143285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 – CR1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dia 14/05/2021 foi identificado o travamento da Ponte Raspadora de lodo do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Principal do Sistema 3.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 Ponte Raspadora é responsável pelo direcionamento do lodo decantado ao fundo do funil para a sucção por bombas e posterior desidratação e envio à aterro. Com a inoperância da Ponte Raspadora, a retirada de sólidos suspensos é prejudica e o lodo começa a se acumular no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Foram determinadas ações de mitigação, controles e rotinas com o objetivo de garantir o teor de sólidos suspensos na água do Sistema W3.</a:t>
                      </a: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 as ações realizadas existe um acumulo crescente de lodo no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porém em menor ritmo. Uma extrapolação do nível de lodo  mostra que em março de 2022 atingiremos 50% do nível do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 presença de lodo, valor este definido como limite de operação (fig.1).</a:t>
                      </a: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Assim, é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necessária uma parada do Sistema 3 para Limpeza geral do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 Recuperação da Ponte Raspadora.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Realizar a Limpeza geral do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do Sistema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W3 da Utilidades e realizar a recuperação do sistema de giro e sistemas auxiliares da Ponte Raspadora de forma a garantir a robustez necessária para a operação da sistema de extração de lodo.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mão de obra especializada para a Limpeza do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Aumento do volume de destinação de lodo no mês da Parada.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Mitigar os riscos de parada do Sistema W3 e das respectivas áreas atendidas por ele (</a:t>
                      </a:r>
                      <a:r>
                        <a:rPr kumimoji="0" lang="pt-BR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Shredder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Aciaria e Laminação);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Retorno à normalidade de operação do Sistema W3, com redução do consumo de produtos químicos e redução do volume de destinação de lodo em função da melhora no índice de umidade contida no lodo.</a:t>
                      </a: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instalação: 10 dias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Drenagem do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Limpeza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 destinação do lodo acumulado no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Decantador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Diagnóstico do problema operacional da Ponte Raspadora;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Possível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içamento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 Ponte Raspadora ou de parte dela com Guindaste;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Recuperação dos sistemas de Giro e auxiliares da Ponte Raspadora.</a:t>
                      </a: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 Man e </a:t>
                      </a:r>
                      <a:r>
                        <a:rPr lang="pt-B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</a:t>
                      </a:r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Helder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Leandro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kR$450.</a:t>
                      </a: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396494D-20BC-4D36-81F8-E6C46CBA4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849" y="4050567"/>
            <a:ext cx="1979638" cy="1500396"/>
          </a:xfrm>
          <a:prstGeom prst="rect">
            <a:avLst/>
          </a:prstGeom>
        </p:spPr>
      </p:pic>
      <p:grpSp>
        <p:nvGrpSpPr>
          <p:cNvPr id="8" name="Agrupar 22">
            <a:extLst>
              <a:ext uri="{FF2B5EF4-FFF2-40B4-BE49-F238E27FC236}">
                <a16:creationId xmlns:a16="http://schemas.microsoft.com/office/drawing/2014/main" id="{6093DEAB-C85B-4234-8B48-F4FDD932AD15}"/>
              </a:ext>
            </a:extLst>
          </p:cNvPr>
          <p:cNvGrpSpPr/>
          <p:nvPr/>
        </p:nvGrpSpPr>
        <p:grpSpPr>
          <a:xfrm>
            <a:off x="2435186" y="4050567"/>
            <a:ext cx="1615379" cy="1500396"/>
            <a:chOff x="623963" y="2800955"/>
            <a:chExt cx="4426130" cy="392038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588EA30C-84BE-4FE8-B9D9-8FEAEC38D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3963" y="2800955"/>
              <a:ext cx="4426130" cy="3636000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882408F-EEFD-45CB-A653-D2E47170F74C}"/>
                </a:ext>
              </a:extLst>
            </p:cNvPr>
            <p:cNvSpPr txBox="1"/>
            <p:nvPr/>
          </p:nvSpPr>
          <p:spPr>
            <a:xfrm>
              <a:off x="623963" y="6380601"/>
              <a:ext cx="4426130" cy="340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Figura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0000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Utilidades: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71560"/>
              </p:ext>
            </p:extLst>
          </p:nvPr>
        </p:nvGraphicFramePr>
        <p:xfrm>
          <a:off x="68366" y="896435"/>
          <a:ext cx="11613094" cy="37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9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7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31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16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439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Corretiva dos transformadores (origem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An. Óleo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(CR1)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Transformador 1 (Subestação Principal)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Transformador 2 (Subestação Principal)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solidFill>
                            <a:schemeClr val="tx1"/>
                          </a:solidFill>
                        </a:rPr>
                        <a:t>Sim / 1d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6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Cubículos, Disjuntores e relés (Subestação Principal)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9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Preventiva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Elétrica da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Subestação 3B (Utilidades)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Preventiva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Elétrica da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Subestação 1A (ADM)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marL="0" marR="0" lvl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Preventiva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Elétrica da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Subestação 6C (Compressores)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marL="0" marR="0" lvl="0" indent="0" algn="ctr" defTabSz="12192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Preventiva</a:t>
                      </a:r>
                      <a:r>
                        <a:rPr lang="pt-BR" sz="8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Elétrica da </a:t>
                      </a:r>
                      <a:r>
                        <a:rPr lang="pt-BR" sz="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Subestação 2A (Oficina central)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87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2.250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1.145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/>
                        <a:t>1.105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0087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0231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/>
              <a:t>Manutenções Preventivas e Corretivas nos Transformadores:</a:t>
            </a:r>
            <a:endParaRPr lang="pt-B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8760" y="929514"/>
          <a:ext cx="11615085" cy="5538666"/>
        </p:xfrm>
        <a:graphic>
          <a:graphicData uri="http://schemas.openxmlformats.org/drawingml/2006/table">
            <a:tbl>
              <a:tblPr firstRow="1" bandRow="1"/>
              <a:tblGrid>
                <a:gridCol w="399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7374">
                <a:tc rowSpan="4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ATUAL – CR1</a:t>
                      </a:r>
                    </a:p>
                    <a:p>
                      <a:endParaRPr lang="pt-BR" sz="9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 Transformador TR01 – subestação principal,  possui uma grande preventiva bianual em atraso, já se passam 4 anos desde a ultima, e há um indicação de intervenção no mesmo no relatório de análise de óleo do equipamento, que aponta uma contaminação do óleo do transformador, por agente nocivo (corrosivo) “DBDS”.</a:t>
                      </a: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 TR02 é o transformador com maior demanda, mais exigido, pois atende os “Fornos FEA e Panela” possui uma grande preventiva bienal vencendo no ano corrente e há um indicação de intervenção no mesmo no relatório de análise de óleo do equipamento, que aponta uma contaminação do óleo do transformador, por agente nocivo (corrosivo) “DBDS”.</a:t>
                      </a: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 Transformadores: TR03 até TR10 possuem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preventivas bienal vencendo no ano corrente e há indicações de intervenção corretivas nos relatórios de análise de óleo, que apontam contaminação por agentes nocivos (corrosivos) “DBDS”.</a:t>
                      </a:r>
                    </a:p>
                    <a:p>
                      <a:pPr marL="0" marR="0" indent="0" algn="just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Assim, é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necessária a realização de uma parada geral do Sistema Elétrico de Potência da Usina e Realização das atividades preventivas e corretivas indicadas.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SITUAÇÃO PROPOSTA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Cumprir plano Bienal de preventiva e efetuar as ações corretivas do sistema de arrefecimento à óleo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forma a garantir a robustez necessária para a operação da sistema Elétrico de Potência da Usina.</a:t>
                      </a:r>
                      <a:endParaRPr lang="pt-BR" sz="9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RISCOS / RESTRIÇÕES</a:t>
                      </a:r>
                    </a:p>
                    <a:p>
                      <a:endParaRPr lang="pt-BR" sz="1200" b="1" dirty="0">
                        <a:solidFill>
                          <a:srgbClr val="002A7E"/>
                        </a:solidFill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Contratação de mão de obra especializada para as atividades nos Transformadores;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Usina deve ter parada geral mínima de 1 dia no Sistema Elétrico.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367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BENEFÍCIOS</a:t>
                      </a:r>
                    </a:p>
                    <a:p>
                      <a:pPr lvl="0" algn="just">
                        <a:buFont typeface="Arial" pitchFamily="34" charset="0"/>
                        <a:buNone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Mitigar os riscos de parada do Sistema Elétrico de potência e das respectivas áreas atendidas por ele (</a:t>
                      </a:r>
                      <a:r>
                        <a:rPr kumimoji="0" lang="pt-BR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Shredder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Aciaria e Laminação);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Retorno à normalidade de operação dos Transformadores TR01 a TR10 reduzindo riscos de avaria aos Equipamentos.</a:t>
                      </a: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PRAZO</a:t>
                      </a: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Escopo do serviço 15/09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Visita técnica e colocação de pedido junto ao suprimentos 06/10/2021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Banco </a:t>
                      </a:r>
                      <a:r>
                        <a:rPr lang="pt-BR" sz="90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Doc</a:t>
                      </a: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aprovado 07/11/2021</a:t>
                      </a:r>
                    </a:p>
                    <a:p>
                      <a:pPr marL="171450" marR="0" lvl="0" indent="-17145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9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Mobilização da equipe contratada. 29/11/2021</a:t>
                      </a: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Parada: 1 dia</a:t>
                      </a: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69">
                <a:tc vMerge="1">
                  <a:txBody>
                    <a:bodyPr/>
                    <a:lstStyle/>
                    <a:p>
                      <a:endParaRPr kumimoji="0" lang="pt-BR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A7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ESCOPO</a:t>
                      </a:r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Limpeza dos Transformadores e dos Sistemas Auxiliares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Recuperação de buchas e ligações dos </a:t>
                      </a:r>
                      <a:r>
                        <a:rPr lang="pt-BR" sz="9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Trafos</a:t>
                      </a:r>
                      <a:r>
                        <a:rPr lang="pt-B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Troca e/ou recuperação do óleo dos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Trafos</a:t>
                      </a:r>
                      <a:endParaRPr lang="pt-BR" sz="9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Troca de componentes do sistema de arrefecimento a óleo dos </a:t>
                      </a:r>
                      <a:r>
                        <a:rPr lang="pt-BR" sz="9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Trafos</a:t>
                      </a:r>
                      <a:r>
                        <a:rPr lang="pt-BR" sz="9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lvl="0" algn="just">
                        <a:buFont typeface="Wingdings" pitchFamily="2" charset="2"/>
                        <a:buChar char="§"/>
                      </a:pPr>
                      <a:r>
                        <a:rPr kumimoji="0" lang="pt-B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Testes e </a:t>
                      </a:r>
                      <a:r>
                        <a:rPr kumimoji="0" lang="pt-BR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religamento</a:t>
                      </a:r>
                      <a:endParaRPr kumimoji="0"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TIME</a:t>
                      </a:r>
                    </a:p>
                    <a:p>
                      <a:pPr marL="0" algn="just" defTabSz="914187" rtl="0" eaLnBrk="1" latinLnBrk="0" hangingPunct="1"/>
                      <a:endParaRPr lang="pt-BR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Coordenador: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Helder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Especialista: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Renner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Manutenção: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Márcio</a:t>
                      </a:r>
                      <a:endParaRPr lang="pt-B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187" rtl="0" eaLnBrk="1" latinLnBrk="0" hangingPunct="1"/>
                      <a:r>
                        <a:rPr lang="pt-BR" sz="9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Suprimentos: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Kleber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Segurança: </a:t>
                      </a:r>
                      <a:r>
                        <a:rPr lang="pt-BR" sz="9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Leandro </a:t>
                      </a:r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</a:p>
                    <a:p>
                      <a:pPr marL="0" algn="just" defTabSz="914187" rtl="0" eaLnBrk="1" latinLnBrk="0" hangingPunct="1"/>
                      <a:endParaRPr lang="pt-BR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002A7E"/>
                          </a:solidFill>
                        </a:rPr>
                        <a:t>ORÇAMENTO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dirty="0">
                          <a:solidFill>
                            <a:schemeClr val="tx1"/>
                          </a:solidFill>
                        </a:rPr>
                        <a:t>Valor</a:t>
                      </a:r>
                      <a:r>
                        <a:rPr lang="pt-BR" sz="900" b="0" baseline="0" dirty="0">
                          <a:solidFill>
                            <a:schemeClr val="tx1"/>
                          </a:solidFill>
                        </a:rPr>
                        <a:t> aproximado kR$700.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Preventiva: R$400.000,00</a:t>
                      </a:r>
                    </a:p>
                    <a:p>
                      <a:pPr marL="0" algn="just" defTabSz="914187" rtl="0" eaLnBrk="1" latinLnBrk="0" hangingPunct="1"/>
                      <a:r>
                        <a:rPr lang="pt-B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Correção do óleo nos três Transformadores mais o reserva: R$300.000,00</a:t>
                      </a:r>
                    </a:p>
                    <a:p>
                      <a:pPr marL="0" marR="0" indent="0" algn="l" defTabSz="914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4270" marR="74270" marT="37134" marB="37134">
                    <a:lnL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537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m 6" descr="Uma imagem contendo edifício, metal, velho, de madeira&#10;&#10;Descrição gerada automaticamente">
            <a:extLst>
              <a:ext uri="{FF2B5EF4-FFF2-40B4-BE49-F238E27FC236}">
                <a16:creationId xmlns:a16="http://schemas.microsoft.com/office/drawing/2014/main" id="{FFD380FA-9421-46B5-B4A7-D96BB628A1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8" y="5145636"/>
            <a:ext cx="2872555" cy="1292650"/>
          </a:xfrm>
          <a:prstGeom prst="rect">
            <a:avLst/>
          </a:prstGeom>
        </p:spPr>
      </p:pic>
      <p:pic>
        <p:nvPicPr>
          <p:cNvPr id="9" name="Imagem 8" descr="Uma imagem contendo edifício, ao ar livre, rua, cidade&#10;&#10;Descrição gerada automaticamente">
            <a:extLst>
              <a:ext uri="{FF2B5EF4-FFF2-40B4-BE49-F238E27FC236}">
                <a16:creationId xmlns:a16="http://schemas.microsoft.com/office/drawing/2014/main" id="{98646AE2-0610-4ACD-9869-FC7FDF1A69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44" y="3965331"/>
            <a:ext cx="2872000" cy="12924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5302EFDC-7FAE-4F1F-9596-3076D45FD068}"/>
              </a:ext>
            </a:extLst>
          </p:cNvPr>
          <p:cNvSpPr/>
          <p:nvPr/>
        </p:nvSpPr>
        <p:spPr>
          <a:xfrm>
            <a:off x="290146" y="4391577"/>
            <a:ext cx="955398" cy="28593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TR01 -&gt;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FDEBF60-EE0F-4B30-B90C-2E10FD37C053}"/>
              </a:ext>
            </a:extLst>
          </p:cNvPr>
          <p:cNvSpPr/>
          <p:nvPr/>
        </p:nvSpPr>
        <p:spPr>
          <a:xfrm>
            <a:off x="3047823" y="5705043"/>
            <a:ext cx="955398" cy="28593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&lt;- TR02</a:t>
            </a:r>
          </a:p>
        </p:txBody>
      </p:sp>
    </p:spTree>
    <p:extLst>
      <p:ext uri="{BB962C8B-B14F-4D97-AF65-F5344CB8AC3E}">
        <p14:creationId xmlns:p14="http://schemas.microsoft.com/office/powerpoint/2010/main" val="5611187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6D7683-BCBC-714A-B64F-0F5EF5BFDB23}"/>
              </a:ext>
            </a:extLst>
          </p:cNvPr>
          <p:cNvSpPr txBox="1"/>
          <p:nvPr/>
        </p:nvSpPr>
        <p:spPr>
          <a:xfrm>
            <a:off x="10826916" y="6267638"/>
            <a:ext cx="1107918" cy="29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27" b="1" dirty="0">
                <a:solidFill>
                  <a:prstClr val="black">
                    <a:lumMod val="65000"/>
                    <a:lumOff val="35000"/>
                  </a:prstClr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AGO/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33BF6-EFE7-0C45-83AC-8DCCB8ED3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1"/>
            <a:ext cx="11949113" cy="5457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0F6412-A40E-6B4E-95EF-F2490D8741B3}"/>
              </a:ext>
            </a:extLst>
          </p:cNvPr>
          <p:cNvSpPr/>
          <p:nvPr/>
        </p:nvSpPr>
        <p:spPr>
          <a:xfrm>
            <a:off x="239673" y="262092"/>
            <a:ext cx="10083346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495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312" b="1" dirty="0">
                <a:solidFill>
                  <a:prstClr val="white"/>
                </a:solidFill>
                <a:latin typeface="Barlow" pitchFamily="2" charset="77"/>
                <a:ea typeface="Verdana" panose="020B0604030504040204" pitchFamily="34" charset="0"/>
                <a:cs typeface="Verdana" panose="020B0604030504040204" pitchFamily="34" charset="0"/>
              </a:rPr>
              <a:t>PONTES ROLANTES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C85D50-182A-1A48-80A2-CEF037253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73" y="5664192"/>
            <a:ext cx="2192938" cy="8329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257" y="5598960"/>
            <a:ext cx="1001489" cy="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888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</a:t>
            </a:r>
            <a:r>
              <a:rPr lang="pt-BR" dirty="0"/>
              <a:t>Pontes Rolantes</a:t>
            </a:r>
            <a:r>
              <a:rPr lang="pt-BR" dirty="0">
                <a:latin typeface="Calibri" panose="020F0502020204030204" pitchFamily="34" charset="0"/>
              </a:rPr>
              <a:t>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181667"/>
              </p:ext>
            </p:extLst>
          </p:nvPr>
        </p:nvGraphicFramePr>
        <p:xfrm>
          <a:off x="68366" y="896435"/>
          <a:ext cx="11620715" cy="497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3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7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40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26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5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Seccionamento vão BC/CD - PEPA E PTL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(CR1)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Revisão do alinhamento do Barramento PTL/PEPA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do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Feeston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 de Cabos Elétricos da Talha de 15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Ton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807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de 8 rodas translação PEPA 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de 8 rodas translação PEPA 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511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de 8 rodas translação PEPA 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marL="0" marR="0" indent="0" algn="ctr" defTabSz="12192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do dromo da Garra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(CR1)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de Parafusos Colunas Vão CD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58">
                <a:tc>
                  <a:txBody>
                    <a:bodyPr/>
                    <a:lstStyle/>
                    <a:p>
                      <a:pPr marL="0" marR="0" indent="0" algn="ctr" defTabSz="12192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Reparo Estrutural Eixo C-D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(CR1)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ctr" defTabSz="12192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Reforma da cabine e reforma do passadiço PTL1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Pintura da Ponte PTL1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Substituição 2 Evaporadoras Ponte 02 Aciaria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Cabo Elétrico Talha 15 Ponte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0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Aciaria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Revisão Talha e Carro de 15 Ton.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(CR2)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Substituição 1 condensador Ponte 02 Aciaria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887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38252"/>
            <a:ext cx="9607540" cy="3693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Escopo e </a:t>
            </a:r>
            <a:r>
              <a:rPr lang="pt-BR" dirty="0" err="1">
                <a:latin typeface="Calibri" panose="020F0502020204030204" pitchFamily="34" charset="0"/>
              </a:rPr>
              <a:t>Bugdet</a:t>
            </a:r>
            <a:r>
              <a:rPr lang="pt-BR" dirty="0">
                <a:latin typeface="Calibri" panose="020F0502020204030204" pitchFamily="34" charset="0"/>
              </a:rPr>
              <a:t> Grande Reforma </a:t>
            </a:r>
            <a:r>
              <a:rPr lang="pt-BR" dirty="0"/>
              <a:t>Pontes Rolantes</a:t>
            </a:r>
            <a:r>
              <a:rPr lang="pt-BR" dirty="0">
                <a:latin typeface="Calibri" panose="020F0502020204030204" pitchFamily="34" charset="0"/>
              </a:rPr>
              <a:t>: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559136"/>
              </p:ext>
            </p:extLst>
          </p:nvPr>
        </p:nvGraphicFramePr>
        <p:xfrm>
          <a:off x="68366" y="896435"/>
          <a:ext cx="11613094" cy="443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1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7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531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16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0439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90533"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Rotina Anual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Redução de 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aseline="0" dirty="0"/>
                        <a:t>Quando dias para concluir o escopo?</a:t>
                      </a:r>
                      <a:endParaRPr lang="pt-BR" sz="900" dirty="0"/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Total </a:t>
                      </a:r>
                    </a:p>
                    <a:p>
                      <a:pPr algn="ctr"/>
                      <a:r>
                        <a:rPr lang="pt-BR" sz="900" dirty="0"/>
                        <a:t>(versão atual)</a:t>
                      </a:r>
                    </a:p>
                    <a:p>
                      <a:pPr algn="ctr"/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Dez/21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2022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(versão atual)</a:t>
                      </a:r>
                    </a:p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[</a:t>
                      </a:r>
                      <a:r>
                        <a:rPr lang="pt-BR" sz="900" dirty="0" err="1"/>
                        <a:t>kR</a:t>
                      </a:r>
                      <a:r>
                        <a:rPr lang="pt-BR" sz="900" dirty="0"/>
                        <a:t>$]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Iluminação Garagem Ponte 01 e 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rolamento da barra de carga (Meio Lado) Ponte 01 Aciaria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marL="0" marR="0" indent="0" algn="ctr" defTabSz="12192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Alinhamento do barramento vão B-C (80 metros)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(CR1)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807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Substituição 2 Evaporadoras Ponte 01 Aciaria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2d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marL="0" marR="0" indent="0" algn="ctr" defTabSz="12192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rolamento polia de passagem Ponte 01 Aciaria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(CR1)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511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Preventiva e alinhamento e reaperto do Barramento PPC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15d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lvl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redutores PTL1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3d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83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Preventiva Trilho e Barramento Aciaria e Topografia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7d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58">
                <a:tc>
                  <a:txBody>
                    <a:bodyPr/>
                    <a:lstStyle/>
                    <a:p>
                      <a:pPr marL="0" marR="0" indent="0" algn="ctr" defTabSz="12192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Troca da viga I e carrinhos de </a:t>
                      </a:r>
                      <a:r>
                        <a:rPr lang="pt-BR" sz="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Feeston</a:t>
                      </a:r>
                      <a:r>
                        <a:rPr lang="pt-BR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PTL 01 </a:t>
                      </a:r>
                      <a:r>
                        <a:rPr lang="pt-BR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(CR1)</a:t>
                      </a:r>
                      <a:endParaRPr lang="pt-BR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5d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it-IT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Prevetiva Inversor 400kW/01 Ponte 01 Aciaria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it-IT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Preventiva </a:t>
                      </a:r>
                      <a:r>
                        <a:rPr lang="it-IT" sz="800" b="0" kern="1200" cap="non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Inversor 400kW/02 Ponte 01 Aciaria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it-IT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Prevetiva Inversor 45kW Ponte</a:t>
                      </a:r>
                      <a:r>
                        <a:rPr lang="it-IT" sz="8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02</a:t>
                      </a:r>
                      <a:r>
                        <a:rPr lang="it-IT" sz="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Aciaria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Sim / 4d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marL="0" marR="0" indent="0" algn="ctr" defTabSz="1219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1472">
                <a:tc>
                  <a:txBody>
                    <a:bodyPr/>
                    <a:lstStyle/>
                    <a:p>
                      <a:pPr marL="0" algn="ctr" defTabSz="1219261" rtl="0" eaLnBrk="1" fontAlgn="ctr" latinLnBrk="0" hangingPunct="1"/>
                      <a:r>
                        <a:rPr lang="pt-BR" sz="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</a:t>
                      </a: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</a:t>
                      </a: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944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Avaliar 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68030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pic>
        <p:nvPicPr>
          <p:cNvPr id="46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382552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032045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48" y="4206587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74" y="443216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294" y="4656644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854562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0" descr="Resultado de imagem para atençao icone">
            <a:extLst>
              <a:ext uri="{FF2B5EF4-FFF2-40B4-BE49-F238E27FC236}">
                <a16:creationId xmlns:a16="http://schemas.microsoft.com/office/drawing/2014/main" id="{2538A9A2-4105-49C5-AB6F-3720184A3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382" y="5095512"/>
            <a:ext cx="175535" cy="17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1354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Avaliar 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68030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pic>
        <p:nvPicPr>
          <p:cNvPr id="46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382552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032045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48" y="4206587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74" y="443216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294" y="4656644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854562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0" descr="Resultado de imagem para atençao icone">
            <a:extLst>
              <a:ext uri="{FF2B5EF4-FFF2-40B4-BE49-F238E27FC236}">
                <a16:creationId xmlns:a16="http://schemas.microsoft.com/office/drawing/2014/main" id="{2538A9A2-4105-49C5-AB6F-3720184A3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382" y="5095512"/>
            <a:ext cx="175535" cy="17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126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kern="0" dirty="0">
                <a:solidFill>
                  <a:prstClr val="black"/>
                </a:solidFill>
              </a:rPr>
              <a:t>Organograma da Parada – Nível Gerencial</a:t>
            </a:r>
            <a:endParaRPr lang="pt-BR" dirty="0">
              <a:latin typeface="Calibri" panose="020F0502020204030204" pitchFamily="34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53" y="868680"/>
            <a:ext cx="3537917" cy="56819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865" y="868680"/>
            <a:ext cx="4925798" cy="56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576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1" y="1026514"/>
            <a:ext cx="10058400" cy="508420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kern="0" dirty="0">
                <a:solidFill>
                  <a:prstClr val="black"/>
                </a:solidFill>
              </a:rPr>
              <a:t>Organograma da Parada – Nível Gerencial</a:t>
            </a:r>
            <a:endParaRPr lang="pt-B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937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" y="830580"/>
            <a:ext cx="10172700" cy="589089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kern="0" dirty="0">
                <a:solidFill>
                  <a:prstClr val="black"/>
                </a:solidFill>
              </a:rPr>
              <a:t>Organograma da Parada – Nível Gerencial</a:t>
            </a:r>
            <a:endParaRPr lang="pt-B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6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938291"/>
            <a:ext cx="11078220" cy="578318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b="1" kern="0" dirty="0">
                <a:solidFill>
                  <a:prstClr val="black"/>
                </a:solidFill>
              </a:rPr>
              <a:t>Organograma da Parada – Nível Gerencial</a:t>
            </a:r>
            <a:endParaRPr lang="pt-B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8758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210552"/>
            <a:ext cx="9607540" cy="4247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sz="2352" b="1" kern="0" dirty="0">
                <a:solidFill>
                  <a:prstClr val="black"/>
                </a:solidFill>
              </a:rPr>
              <a:t>Organograma da Parada – Nível Gerencial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339" y="574324"/>
            <a:ext cx="2611534" cy="249872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887" y="3155238"/>
            <a:ext cx="5311973" cy="251073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" y="701040"/>
            <a:ext cx="6162131" cy="582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136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20284" y="310585"/>
            <a:ext cx="1062791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185192" y="3499149"/>
            <a:ext cx="7948778" cy="246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FASE 01- INICIAÇÃO:</a:t>
            </a:r>
          </a:p>
          <a:p>
            <a:endParaRPr lang="pt-BR" sz="300" b="1" u="sng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Calendário Preliminar;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Orçamento Preliminar;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Avaliar Investimentos </a:t>
            </a:r>
            <a:r>
              <a:rPr lang="pt-BR" sz="1372" dirty="0" err="1"/>
              <a:t>Capex</a:t>
            </a:r>
            <a:r>
              <a:rPr lang="pt-BR" sz="1372" dirty="0"/>
              <a:t> priorizados.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Cronograma Regressivo de Planejamento e Curva S  - Metodologia </a:t>
            </a:r>
            <a:r>
              <a:rPr lang="pt-BR" sz="1372" dirty="0" err="1"/>
              <a:t>Agile</a:t>
            </a:r>
            <a:r>
              <a:rPr lang="pt-BR" sz="1372" dirty="0"/>
              <a:t> – </a:t>
            </a:r>
            <a:r>
              <a:rPr lang="pt-BR" sz="1372" dirty="0" err="1"/>
              <a:t>Scrum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Necessidades para a Parada: Produção, Manutenção, Engenharia e SSMA.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Escopo Preliminar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das Lições aprendidas Parada anteriores.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Estruturar Organograma Gerencial.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Reunião de </a:t>
            </a:r>
            <a:r>
              <a:rPr lang="pt-BR" sz="1372" dirty="0" err="1"/>
              <a:t>Kick</a:t>
            </a:r>
            <a:r>
              <a:rPr lang="pt-BR" sz="1372" dirty="0"/>
              <a:t>-off da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1 – DUPONT – ESCOPO PRELIMINAR</a:t>
            </a: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73361" y="1152176"/>
            <a:ext cx="1836613" cy="123447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415692"/>
            <a:ext cx="8223236" cy="268030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>
            <a:off x="473361" y="2235827"/>
            <a:ext cx="1437373" cy="34964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137822" y="1152175"/>
            <a:ext cx="7570058" cy="22635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m 9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0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pic>
        <p:nvPicPr>
          <p:cNvPr id="46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382552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032045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48" y="4206587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74" y="4432160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294" y="4656644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39" y="4854562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935" y="5273662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210" y="5502537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Resultado de imagem para icone verde check">
            <a:extLst>
              <a:ext uri="{FF2B5EF4-FFF2-40B4-BE49-F238E27FC236}">
                <a16:creationId xmlns:a16="http://schemas.microsoft.com/office/drawing/2014/main" id="{B6871715-F5B9-410D-B445-40A0C70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488" y="5726624"/>
            <a:ext cx="174542" cy="1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Resultado de imagem para atençao icone">
            <a:extLst>
              <a:ext uri="{FF2B5EF4-FFF2-40B4-BE49-F238E27FC236}">
                <a16:creationId xmlns:a16="http://schemas.microsoft.com/office/drawing/2014/main" id="{2538A9A2-4105-49C5-AB6F-3720184A3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382" y="5095512"/>
            <a:ext cx="175535" cy="17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3530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3881297" y="310585"/>
            <a:ext cx="3540777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02- DETALHAMENTO DO ESCOPO)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1981199" y="3278839"/>
            <a:ext cx="7731495" cy="276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(FASE 02- DETALHAMENTO DO ESCOPO)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Analisar criticamente a Lista de Serviços Previstos para 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Consolidar as TAR – Tabelas de Atividades e Recursos;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Emissão das </a:t>
            </a:r>
            <a:r>
              <a:rPr lang="pt-BR" sz="1372" dirty="0" err="1"/>
              <a:t>GMs</a:t>
            </a:r>
            <a:r>
              <a:rPr lang="pt-BR" sz="1372" dirty="0"/>
              <a:t> e Definição dos Planos de 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  <a:hlinkClick r:id="rId2" action="ppaction://hlinkfile"/>
              </a:rPr>
              <a:t>GATE 2 – DUPONT – TAR e </a:t>
            </a:r>
            <a:r>
              <a:rPr lang="pt-BR" sz="1372" b="1" u="sng" dirty="0" err="1">
                <a:solidFill>
                  <a:schemeClr val="accent1">
                    <a:lumMod val="75000"/>
                  </a:schemeClr>
                </a:solidFill>
                <a:hlinkClick r:id="rId2" action="ppaction://hlinkfile"/>
              </a:rPr>
              <a:t>GMs</a:t>
            </a: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  <a:hlinkClick r:id="rId2" action="ppaction://hlinkfile"/>
              </a:rPr>
              <a:t> </a:t>
            </a:r>
            <a:endParaRPr lang="pt-BR" sz="1372" b="1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Iniciar Avaliação de Riscos;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Desdobramento da TAR em Processos de Aquisições e </a:t>
            </a:r>
            <a:r>
              <a:rPr lang="pt-BR" sz="1372" dirty="0" err="1"/>
              <a:t>IC´s</a:t>
            </a:r>
            <a:r>
              <a:rPr lang="pt-BR" sz="1372" dirty="0"/>
              <a:t> em </a:t>
            </a:r>
            <a:r>
              <a:rPr lang="pt-BR" sz="1372" dirty="0" err="1"/>
              <a:t>Dashboard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Envio de formulário de escopos para Suprimentos.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Realizar compras de materiais de alto </a:t>
            </a:r>
            <a:r>
              <a:rPr lang="pt-BR" sz="1372" i="1" dirty="0"/>
              <a:t>lead time </a:t>
            </a:r>
            <a:r>
              <a:rPr lang="pt-BR" sz="1372" dirty="0"/>
              <a:t>para a parada.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Aprovar e congelar Escopo Definitivo da Parada.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Comunicação;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3 – DUPONT – CONGELAMENTO DE ESCOPO</a:t>
            </a:r>
            <a:endParaRPr lang="pt-BR" sz="1372" dirty="0"/>
          </a:p>
          <a:p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2283421" y="1186488"/>
            <a:ext cx="1965701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172794"/>
            <a:ext cx="6662191" cy="286789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1981201" y="1304064"/>
            <a:ext cx="302220" cy="208683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4148707" y="1192360"/>
            <a:ext cx="4233017" cy="20864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5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60431" y="1979429"/>
            <a:ext cx="1126770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5766" y="1917286"/>
            <a:ext cx="1181734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DET. DO ESCOPO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sp>
        <p:nvSpPr>
          <p:cNvPr id="5" name="Seta para a direita 4"/>
          <p:cNvSpPr/>
          <p:nvPr/>
        </p:nvSpPr>
        <p:spPr>
          <a:xfrm rot="10800000">
            <a:off x="6619024" y="3788312"/>
            <a:ext cx="572373" cy="1535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6448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21" y="62776"/>
            <a:ext cx="1420333" cy="43384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8782615-20C3-41A9-B549-6A7422DEE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476" y="5770472"/>
            <a:ext cx="804884" cy="77428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0B5C76A-23D7-4706-A7FB-469C06541A92}"/>
              </a:ext>
            </a:extLst>
          </p:cNvPr>
          <p:cNvSpPr txBox="1">
            <a:spLocks/>
          </p:cNvSpPr>
          <p:nvPr/>
        </p:nvSpPr>
        <p:spPr bwMode="gray">
          <a:xfrm>
            <a:off x="80839" y="53285"/>
            <a:ext cx="9451781" cy="36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defTabSz="1193860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359851" algn="l"/>
              </a:tabLst>
              <a:defRPr sz="5881" b="1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2pPr>
            <a:lvl3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3pPr>
            <a:lvl4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4pPr>
            <a:lvl5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5pPr>
            <a:lvl6pPr marL="609630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6pPr>
            <a:lvl7pPr marL="1219261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7pPr>
            <a:lvl8pPr marL="1828891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8pPr>
            <a:lvl9pPr marL="2438522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pt-BR" sz="2352" kern="0" dirty="0">
                <a:solidFill>
                  <a:prstClr val="black"/>
                </a:solidFill>
              </a:rPr>
              <a:t>TAR – Tabela de Atividades e Recursos: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9" y="544882"/>
            <a:ext cx="11868274" cy="27110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959" y="3385572"/>
            <a:ext cx="4732154" cy="20252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4" y="3385572"/>
            <a:ext cx="6841396" cy="20252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975259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3881297" y="310585"/>
            <a:ext cx="3540777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02- DETALHAMENTO DO ESCOPO)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1981199" y="3278839"/>
            <a:ext cx="7731495" cy="276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(FASE 02- DETALHAMENTO DO ESCOPO)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Analisar criticamente a Lista de Serviços Previstos para a Parada;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Consolidar as TAR – Tabelas de Atividades e Recursos;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Emissão das </a:t>
            </a:r>
            <a:r>
              <a:rPr lang="pt-BR" sz="1372" dirty="0" err="1"/>
              <a:t>GMs</a:t>
            </a:r>
            <a:r>
              <a:rPr lang="pt-BR" sz="1372" dirty="0"/>
              <a:t> e Definição dos Planos de 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  <a:hlinkClick r:id="rId2" action="ppaction://hlinkfile"/>
              </a:rPr>
              <a:t>GATE 2 – DUPONT – TAR e </a:t>
            </a:r>
            <a:r>
              <a:rPr lang="pt-BR" sz="1372" b="1" u="sng" dirty="0" err="1">
                <a:solidFill>
                  <a:schemeClr val="accent1">
                    <a:lumMod val="75000"/>
                  </a:schemeClr>
                </a:solidFill>
                <a:hlinkClick r:id="rId2" action="ppaction://hlinkfile"/>
              </a:rPr>
              <a:t>GMs</a:t>
            </a: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  <a:hlinkClick r:id="rId2" action="ppaction://hlinkfile"/>
              </a:rPr>
              <a:t> </a:t>
            </a:r>
            <a:endParaRPr lang="pt-BR" sz="1372" b="1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Iniciar Avaliação de Riscos;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Desdobramento da TAR em Processos de Aquisições e </a:t>
            </a:r>
            <a:r>
              <a:rPr lang="pt-BR" sz="1372" dirty="0" err="1"/>
              <a:t>IC´s</a:t>
            </a:r>
            <a:r>
              <a:rPr lang="pt-BR" sz="1372" dirty="0"/>
              <a:t> em </a:t>
            </a:r>
            <a:r>
              <a:rPr lang="pt-BR" sz="1372" dirty="0" err="1"/>
              <a:t>Dashboard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Envio de formulário de escopos para Suprimentos.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Realizar compras de materiais de alto </a:t>
            </a:r>
            <a:r>
              <a:rPr lang="pt-BR" sz="1372" i="1" dirty="0"/>
              <a:t>lead time </a:t>
            </a:r>
            <a:r>
              <a:rPr lang="pt-BR" sz="1372" dirty="0"/>
              <a:t>para a parada.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Aprovar e congelar Escopo Definitivo da Parada.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Comunicação;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3 – DUPONT – CONGELAMENTO DE ESCOPO</a:t>
            </a:r>
            <a:endParaRPr lang="pt-BR" sz="1372" dirty="0"/>
          </a:p>
          <a:p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2283421" y="1186488"/>
            <a:ext cx="1965701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910734" y="3172794"/>
            <a:ext cx="6662191" cy="286789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1981201" y="1304064"/>
            <a:ext cx="302220" cy="208683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4148707" y="1192360"/>
            <a:ext cx="4233017" cy="20864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3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45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60431" y="1979429"/>
            <a:ext cx="1126770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5766" y="1917286"/>
            <a:ext cx="1181734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DET. DO ESCOPO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63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sp>
        <p:nvSpPr>
          <p:cNvPr id="46" name="Seta para a direita 45"/>
          <p:cNvSpPr/>
          <p:nvPr/>
        </p:nvSpPr>
        <p:spPr>
          <a:xfrm rot="10800000">
            <a:off x="8197879" y="4614490"/>
            <a:ext cx="572373" cy="1535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24312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6075FDB-F8C0-425B-94C1-6BA1C01328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56" y="1606"/>
          <a:ext cx="1556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6075FDB-F8C0-425B-94C1-6BA1C013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" y="1606"/>
                        <a:ext cx="1556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589C758C-6256-4959-AA68-04ED2C214E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9"/>
            <a:ext cx="155587" cy="155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pt-BR" sz="2400" b="1"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23004-6284-47D9-A82E-3E3D61FD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0" y="44353"/>
            <a:ext cx="9607540" cy="7571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Acompanhamento de </a:t>
            </a:r>
            <a:r>
              <a:rPr lang="pt-BR" dirty="0" err="1">
                <a:latin typeface="Calibri" panose="020F0502020204030204" pitchFamily="34" charset="0"/>
              </a:rPr>
              <a:t>Pré-Parada</a:t>
            </a:r>
            <a:br>
              <a:rPr lang="pt-BR" dirty="0">
                <a:latin typeface="Calibri" panose="020F0502020204030204" pitchFamily="34" charset="0"/>
              </a:rPr>
            </a:br>
            <a:r>
              <a:rPr lang="pt-BR" dirty="0">
                <a:latin typeface="Calibri" panose="020F0502020204030204" pitchFamily="34" charset="0"/>
              </a:rPr>
              <a:t>Metodologia: a definir (Preditiva ou TAR + </a:t>
            </a:r>
            <a:r>
              <a:rPr lang="pt-BR" dirty="0" err="1">
                <a:latin typeface="Calibri" panose="020F0502020204030204" pitchFamily="34" charset="0"/>
              </a:rPr>
              <a:t>Leadtime</a:t>
            </a:r>
            <a:r>
              <a:rPr lang="pt-BR" dirty="0">
                <a:latin typeface="Calibri" panose="020F0502020204030204" pitchFamily="34" charset="0"/>
              </a:rPr>
              <a:t>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13A627-7612-4D0B-8DAB-1CEFC29FEC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20" y="1089433"/>
            <a:ext cx="110490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688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4C8D53A-9FCD-47B0-AF68-7A6A7003C7B6}"/>
              </a:ext>
            </a:extLst>
          </p:cNvPr>
          <p:cNvSpPr/>
          <p:nvPr/>
        </p:nvSpPr>
        <p:spPr>
          <a:xfrm>
            <a:off x="195599" y="3324450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Inclusão de Projetos em Lista 01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CB1D7CC-C9AC-4D32-B596-EBE77EBFA058}"/>
              </a:ext>
            </a:extLst>
          </p:cNvPr>
          <p:cNvSpPr/>
          <p:nvPr/>
        </p:nvSpPr>
        <p:spPr>
          <a:xfrm>
            <a:off x="1936781" y="3324450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Criação de O.S.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379EFA6-32B2-453F-9B6C-A78628FF63CE}"/>
              </a:ext>
            </a:extLst>
          </p:cNvPr>
          <p:cNvSpPr/>
          <p:nvPr/>
        </p:nvSpPr>
        <p:spPr>
          <a:xfrm>
            <a:off x="3737397" y="2645292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Criação de Escopo crítico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FF93563-564E-4B5F-9D20-F0E74B42C297}"/>
              </a:ext>
            </a:extLst>
          </p:cNvPr>
          <p:cNvSpPr/>
          <p:nvPr/>
        </p:nvSpPr>
        <p:spPr>
          <a:xfrm>
            <a:off x="3724523" y="899666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Criação de Escopo comum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67C6C87A-79E8-4F20-B6D4-842362F715E7}"/>
              </a:ext>
            </a:extLst>
          </p:cNvPr>
          <p:cNvSpPr/>
          <p:nvPr/>
        </p:nvSpPr>
        <p:spPr>
          <a:xfrm>
            <a:off x="1941612" y="5453505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Materiais - Compras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63540F7E-794F-47D4-A39E-C50A03D3B7D9}"/>
              </a:ext>
            </a:extLst>
          </p:cNvPr>
          <p:cNvSpPr/>
          <p:nvPr/>
        </p:nvSpPr>
        <p:spPr>
          <a:xfrm>
            <a:off x="3724523" y="3995811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Materiais - </a:t>
            </a:r>
            <a:r>
              <a:rPr lang="pt-BR" sz="1372" dirty="0" err="1"/>
              <a:t>Almox</a:t>
            </a:r>
            <a:r>
              <a:rPr lang="pt-BR" sz="1372" dirty="0"/>
              <a:t>.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393879A7-2088-416F-B734-62A9E99E5F7E}"/>
              </a:ext>
            </a:extLst>
          </p:cNvPr>
          <p:cNvSpPr/>
          <p:nvPr/>
        </p:nvSpPr>
        <p:spPr>
          <a:xfrm>
            <a:off x="3345089" y="5453505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Cadastro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A7A56F6B-A340-40E5-9096-D0B398C52F64}"/>
              </a:ext>
            </a:extLst>
          </p:cNvPr>
          <p:cNvSpPr/>
          <p:nvPr/>
        </p:nvSpPr>
        <p:spPr>
          <a:xfrm>
            <a:off x="4748565" y="5439186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Carrinho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CD9F5F2C-86F9-42A0-A541-52F7D368957C}"/>
              </a:ext>
            </a:extLst>
          </p:cNvPr>
          <p:cNvSpPr/>
          <p:nvPr/>
        </p:nvSpPr>
        <p:spPr>
          <a:xfrm>
            <a:off x="5268900" y="1783182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Carrinho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DF8E266B-09D6-42BA-B0ED-16D1F48E8027}"/>
              </a:ext>
            </a:extLst>
          </p:cNvPr>
          <p:cNvSpPr/>
          <p:nvPr/>
        </p:nvSpPr>
        <p:spPr>
          <a:xfrm>
            <a:off x="7555519" y="5439186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Fabricação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D32E3E2-6385-4BE9-BDC6-3A3722BD3A29}"/>
              </a:ext>
            </a:extLst>
          </p:cNvPr>
          <p:cNvSpPr/>
          <p:nvPr/>
        </p:nvSpPr>
        <p:spPr>
          <a:xfrm>
            <a:off x="6152042" y="5439186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Pedido de Compras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A9332E9E-5220-4BCC-B9B5-BE653B74D880}"/>
              </a:ext>
            </a:extLst>
          </p:cNvPr>
          <p:cNvSpPr/>
          <p:nvPr/>
        </p:nvSpPr>
        <p:spPr>
          <a:xfrm>
            <a:off x="6723763" y="1783182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Visita e/ou Cotação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302CFE9B-CEA5-42CB-B6B9-6E005D47BA95}"/>
              </a:ext>
            </a:extLst>
          </p:cNvPr>
          <p:cNvSpPr/>
          <p:nvPr/>
        </p:nvSpPr>
        <p:spPr>
          <a:xfrm>
            <a:off x="8178626" y="1783182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Pedido de Compras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34806719-1473-4E95-8E71-EF03A922DA3E}"/>
              </a:ext>
            </a:extLst>
          </p:cNvPr>
          <p:cNvSpPr/>
          <p:nvPr/>
        </p:nvSpPr>
        <p:spPr>
          <a:xfrm>
            <a:off x="9633489" y="1783182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Mobilização/</a:t>
            </a:r>
            <a:r>
              <a:rPr lang="pt-BR" sz="1372" dirty="0" err="1"/>
              <a:t>Bancodoc</a:t>
            </a:r>
            <a:endParaRPr lang="pt-BR" sz="1372" dirty="0"/>
          </a:p>
        </p:txBody>
      </p: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275A9296-E725-47CC-BE0E-E00C9CE9BCFA}"/>
              </a:ext>
            </a:extLst>
          </p:cNvPr>
          <p:cNvCxnSpPr>
            <a:cxnSpLocks/>
            <a:stCxn id="16" idx="3"/>
            <a:endCxn id="25" idx="1"/>
          </p:cNvCxnSpPr>
          <p:nvPr/>
        </p:nvCxnSpPr>
        <p:spPr>
          <a:xfrm>
            <a:off x="6468515" y="2294783"/>
            <a:ext cx="2552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tângulo: Cantos Arredondados 88">
            <a:extLst>
              <a:ext uri="{FF2B5EF4-FFF2-40B4-BE49-F238E27FC236}">
                <a16:creationId xmlns:a16="http://schemas.microsoft.com/office/drawing/2014/main" id="{178B93C3-7F46-47F3-894C-77F51D43ACB7}"/>
              </a:ext>
            </a:extLst>
          </p:cNvPr>
          <p:cNvSpPr/>
          <p:nvPr/>
        </p:nvSpPr>
        <p:spPr>
          <a:xfrm>
            <a:off x="8958996" y="5439186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Frete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19C1EB22-8C7C-4E0B-B74D-AA38D5DAB1B1}"/>
              </a:ext>
            </a:extLst>
          </p:cNvPr>
          <p:cNvSpPr txBox="1"/>
          <p:nvPr/>
        </p:nvSpPr>
        <p:spPr>
          <a:xfrm>
            <a:off x="195600" y="133157"/>
            <a:ext cx="977835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68" b="1" dirty="0"/>
              <a:t>Fluxo de Processos de Aquisições de Materiais e Contratação de Serviços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8640C289-36D9-440E-9008-0D64174BA860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1395215" y="3836051"/>
            <a:ext cx="5415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Angulado 26">
            <a:extLst>
              <a:ext uri="{FF2B5EF4-FFF2-40B4-BE49-F238E27FC236}">
                <a16:creationId xmlns:a16="http://schemas.microsoft.com/office/drawing/2014/main" id="{B4971916-B980-4BCA-A188-FC6C6BE43421}"/>
              </a:ext>
            </a:extLst>
          </p:cNvPr>
          <p:cNvCxnSpPr>
            <a:stCxn id="8" idx="0"/>
            <a:endCxn id="10" idx="1"/>
          </p:cNvCxnSpPr>
          <p:nvPr/>
        </p:nvCxnSpPr>
        <p:spPr>
          <a:xfrm rot="5400000" flipH="1" flipV="1">
            <a:off x="2173964" y="1773893"/>
            <a:ext cx="1913184" cy="11879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: Angulado 28">
            <a:extLst>
              <a:ext uri="{FF2B5EF4-FFF2-40B4-BE49-F238E27FC236}">
                <a16:creationId xmlns:a16="http://schemas.microsoft.com/office/drawing/2014/main" id="{357E60D9-90C4-4193-ADC0-0F3611BE0875}"/>
              </a:ext>
            </a:extLst>
          </p:cNvPr>
          <p:cNvCxnSpPr>
            <a:endCxn id="9" idx="1"/>
          </p:cNvCxnSpPr>
          <p:nvPr/>
        </p:nvCxnSpPr>
        <p:spPr>
          <a:xfrm flipV="1">
            <a:off x="2890913" y="3156894"/>
            <a:ext cx="846484" cy="167558"/>
          </a:xfrm>
          <a:prstGeom prst="bentConnector3">
            <a:avLst>
              <a:gd name="adj1" fmla="val -277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A7538843-18B8-4DA4-9818-0789080D1E81}"/>
              </a:ext>
            </a:extLst>
          </p:cNvPr>
          <p:cNvCxnSpPr>
            <a:stCxn id="8" idx="2"/>
            <a:endCxn id="11" idx="0"/>
          </p:cNvCxnSpPr>
          <p:nvPr/>
        </p:nvCxnSpPr>
        <p:spPr>
          <a:xfrm>
            <a:off x="2536589" y="4347652"/>
            <a:ext cx="4831" cy="1105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95CA2250-84B4-48A7-BA04-EFB770416E10}"/>
              </a:ext>
            </a:extLst>
          </p:cNvPr>
          <p:cNvCxnSpPr>
            <a:endCxn id="12" idx="1"/>
          </p:cNvCxnSpPr>
          <p:nvPr/>
        </p:nvCxnSpPr>
        <p:spPr>
          <a:xfrm>
            <a:off x="2890914" y="4347652"/>
            <a:ext cx="833609" cy="159760"/>
          </a:xfrm>
          <a:prstGeom prst="bentConnector3">
            <a:avLst>
              <a:gd name="adj1" fmla="val -2020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F6F9E423-2222-4741-9654-37A2F4B704BF}"/>
              </a:ext>
            </a:extLst>
          </p:cNvPr>
          <p:cNvCxnSpPr>
            <a:stCxn id="9" idx="3"/>
            <a:endCxn id="16" idx="2"/>
          </p:cNvCxnSpPr>
          <p:nvPr/>
        </p:nvCxnSpPr>
        <p:spPr>
          <a:xfrm flipV="1">
            <a:off x="4937013" y="2806384"/>
            <a:ext cx="931695" cy="35050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: Angulado 47">
            <a:extLst>
              <a:ext uri="{FF2B5EF4-FFF2-40B4-BE49-F238E27FC236}">
                <a16:creationId xmlns:a16="http://schemas.microsoft.com/office/drawing/2014/main" id="{B0C996F9-41D4-4463-9316-F769083C782A}"/>
              </a:ext>
            </a:extLst>
          </p:cNvPr>
          <p:cNvCxnSpPr>
            <a:stCxn id="10" idx="3"/>
            <a:endCxn id="16" idx="0"/>
          </p:cNvCxnSpPr>
          <p:nvPr/>
        </p:nvCxnSpPr>
        <p:spPr>
          <a:xfrm>
            <a:off x="4924139" y="1411267"/>
            <a:ext cx="944569" cy="37191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320589DC-187C-4012-945F-4601F0584B70}"/>
              </a:ext>
            </a:extLst>
          </p:cNvPr>
          <p:cNvSpPr/>
          <p:nvPr/>
        </p:nvSpPr>
        <p:spPr>
          <a:xfrm>
            <a:off x="10362472" y="5439186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Entrega na GSP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4E2BA94-7C46-49FC-8443-B16B8B0BFB9F}"/>
              </a:ext>
            </a:extLst>
          </p:cNvPr>
          <p:cNvCxnSpPr>
            <a:stCxn id="25" idx="3"/>
            <a:endCxn id="26" idx="1"/>
          </p:cNvCxnSpPr>
          <p:nvPr/>
        </p:nvCxnSpPr>
        <p:spPr>
          <a:xfrm>
            <a:off x="7923378" y="2294783"/>
            <a:ext cx="2552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E05B58FA-83E5-449A-9256-E0AF848D7685}"/>
              </a:ext>
            </a:extLst>
          </p:cNvPr>
          <p:cNvCxnSpPr>
            <a:stCxn id="26" idx="3"/>
            <a:endCxn id="30" idx="1"/>
          </p:cNvCxnSpPr>
          <p:nvPr/>
        </p:nvCxnSpPr>
        <p:spPr>
          <a:xfrm>
            <a:off x="9378242" y="2294783"/>
            <a:ext cx="2552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DA93A4B3-E981-48CA-A444-39EA65E1379B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3141228" y="5965106"/>
            <a:ext cx="203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2EA32CA6-A5BC-4FD2-9928-3F1EB41901C1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4544705" y="5950787"/>
            <a:ext cx="203861" cy="1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111B830E-C1F2-4F02-98B1-6C5617B4654B}"/>
              </a:ext>
            </a:extLst>
          </p:cNvPr>
          <p:cNvCxnSpPr>
            <a:stCxn id="14" idx="3"/>
            <a:endCxn id="18" idx="1"/>
          </p:cNvCxnSpPr>
          <p:nvPr/>
        </p:nvCxnSpPr>
        <p:spPr>
          <a:xfrm>
            <a:off x="5948182" y="5950787"/>
            <a:ext cx="203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F101F786-87DF-4DBB-BC61-F7A2ABB37EE5}"/>
              </a:ext>
            </a:extLst>
          </p:cNvPr>
          <p:cNvCxnSpPr>
            <a:stCxn id="18" idx="3"/>
            <a:endCxn id="17" idx="1"/>
          </p:cNvCxnSpPr>
          <p:nvPr/>
        </p:nvCxnSpPr>
        <p:spPr>
          <a:xfrm>
            <a:off x="7351658" y="5950787"/>
            <a:ext cx="203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53B770A6-77EA-45EB-80ED-842EFDDF6663}"/>
              </a:ext>
            </a:extLst>
          </p:cNvPr>
          <p:cNvCxnSpPr>
            <a:stCxn id="17" idx="3"/>
            <a:endCxn id="89" idx="1"/>
          </p:cNvCxnSpPr>
          <p:nvPr/>
        </p:nvCxnSpPr>
        <p:spPr>
          <a:xfrm>
            <a:off x="8755135" y="5950787"/>
            <a:ext cx="203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DD850CD6-2F63-4972-9A72-B6FC16642595}"/>
              </a:ext>
            </a:extLst>
          </p:cNvPr>
          <p:cNvCxnSpPr>
            <a:cxnSpLocks/>
            <a:stCxn id="89" idx="3"/>
            <a:endCxn id="40" idx="1"/>
          </p:cNvCxnSpPr>
          <p:nvPr/>
        </p:nvCxnSpPr>
        <p:spPr>
          <a:xfrm>
            <a:off x="10158612" y="5950787"/>
            <a:ext cx="203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: Angulado 52">
            <a:extLst>
              <a:ext uri="{FF2B5EF4-FFF2-40B4-BE49-F238E27FC236}">
                <a16:creationId xmlns:a16="http://schemas.microsoft.com/office/drawing/2014/main" id="{7EEBBE28-C91D-4D20-9F43-FD13981DB4DF}"/>
              </a:ext>
            </a:extLst>
          </p:cNvPr>
          <p:cNvCxnSpPr>
            <a:stCxn id="12" idx="3"/>
            <a:endCxn id="40" idx="0"/>
          </p:cNvCxnSpPr>
          <p:nvPr/>
        </p:nvCxnSpPr>
        <p:spPr>
          <a:xfrm>
            <a:off x="4924139" y="4507412"/>
            <a:ext cx="6038142" cy="9317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ângulo: Cantos Arredondados 11">
            <a:extLst>
              <a:ext uri="{FF2B5EF4-FFF2-40B4-BE49-F238E27FC236}">
                <a16:creationId xmlns:a16="http://schemas.microsoft.com/office/drawing/2014/main" id="{63540F7E-794F-47D4-A39E-C50A03D3B7D9}"/>
              </a:ext>
            </a:extLst>
          </p:cNvPr>
          <p:cNvSpPr/>
          <p:nvPr/>
        </p:nvSpPr>
        <p:spPr>
          <a:xfrm>
            <a:off x="5268900" y="3998742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Criação das reservas nas O.S.</a:t>
            </a:r>
          </a:p>
        </p:txBody>
      </p:sp>
      <p:sp>
        <p:nvSpPr>
          <p:cNvPr id="37" name="Retângulo: Cantos Arredondados 11">
            <a:extLst>
              <a:ext uri="{FF2B5EF4-FFF2-40B4-BE49-F238E27FC236}">
                <a16:creationId xmlns:a16="http://schemas.microsoft.com/office/drawing/2014/main" id="{63540F7E-794F-47D4-A39E-C50A03D3B7D9}"/>
              </a:ext>
            </a:extLst>
          </p:cNvPr>
          <p:cNvSpPr/>
          <p:nvPr/>
        </p:nvSpPr>
        <p:spPr>
          <a:xfrm>
            <a:off x="6707050" y="3995810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Criação das </a:t>
            </a:r>
            <a:r>
              <a:rPr lang="pt-BR" sz="1372" dirty="0" err="1"/>
              <a:t>RC´s</a:t>
            </a:r>
            <a:endParaRPr lang="pt-BR" sz="1372" dirty="0"/>
          </a:p>
        </p:txBody>
      </p:sp>
      <p:sp>
        <p:nvSpPr>
          <p:cNvPr id="38" name="Retângulo: Cantos Arredondados 11">
            <a:extLst>
              <a:ext uri="{FF2B5EF4-FFF2-40B4-BE49-F238E27FC236}">
                <a16:creationId xmlns:a16="http://schemas.microsoft.com/office/drawing/2014/main" id="{63540F7E-794F-47D4-A39E-C50A03D3B7D9}"/>
              </a:ext>
            </a:extLst>
          </p:cNvPr>
          <p:cNvSpPr/>
          <p:nvPr/>
        </p:nvSpPr>
        <p:spPr>
          <a:xfrm>
            <a:off x="8163580" y="3995811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Pedido de Compras</a:t>
            </a:r>
          </a:p>
        </p:txBody>
      </p:sp>
      <p:sp>
        <p:nvSpPr>
          <p:cNvPr id="43" name="Retângulo: Cantos Arredondados 88">
            <a:extLst>
              <a:ext uri="{FF2B5EF4-FFF2-40B4-BE49-F238E27FC236}">
                <a16:creationId xmlns:a16="http://schemas.microsoft.com/office/drawing/2014/main" id="{178B93C3-7F46-47F3-894C-77F51D43ACB7}"/>
              </a:ext>
            </a:extLst>
          </p:cNvPr>
          <p:cNvSpPr/>
          <p:nvPr/>
        </p:nvSpPr>
        <p:spPr>
          <a:xfrm>
            <a:off x="9559956" y="3998742"/>
            <a:ext cx="1199616" cy="10232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72" dirty="0"/>
              <a:t>Frete</a:t>
            </a:r>
          </a:p>
        </p:txBody>
      </p:sp>
    </p:spTree>
    <p:extLst>
      <p:ext uri="{BB962C8B-B14F-4D97-AF65-F5344CB8AC3E}">
        <p14:creationId xmlns:p14="http://schemas.microsoft.com/office/powerpoint/2010/main" val="18114203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1883284" y="54973"/>
            <a:ext cx="8818964" cy="723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MAPA DE SUPRIMENTOS NO BI</a:t>
            </a:r>
          </a:p>
          <a:p>
            <a:pPr algn="ctr"/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FAROL COM STATUS DOS PROCESSOS DE SUPRIMENTOS (MATERIAIS E SERVIÇOS) – fonte SAP </a:t>
            </a:r>
            <a:r>
              <a:rPr lang="pt-BR" sz="1372" b="1">
                <a:latin typeface="Calibri" panose="020F0502020204030204" pitchFamily="34" charset="0"/>
                <a:cs typeface="Calibri" panose="020F0502020204030204" pitchFamily="34" charset="0"/>
              </a:rPr>
              <a:t>e Excel</a:t>
            </a:r>
            <a:endParaRPr lang="pt-BR" sz="1372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FAROL COM STATUS DAS MOBILIZAÇÕES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sp>
        <p:nvSpPr>
          <p:cNvPr id="19" name="Rectangle 50">
            <a:extLst>
              <a:ext uri="{FF2B5EF4-FFF2-40B4-BE49-F238E27FC236}">
                <a16:creationId xmlns:a16="http://schemas.microsoft.com/office/drawing/2014/main" id="{A9BFD53A-F74A-442A-86FB-72E545F689EC}"/>
              </a:ext>
            </a:extLst>
          </p:cNvPr>
          <p:cNvSpPr/>
          <p:nvPr/>
        </p:nvSpPr>
        <p:spPr>
          <a:xfrm>
            <a:off x="137059" y="2612859"/>
            <a:ext cx="423394" cy="70565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81">
            <a:extLst>
              <a:ext uri="{FF2B5EF4-FFF2-40B4-BE49-F238E27FC236}">
                <a16:creationId xmlns:a16="http://schemas.microsoft.com/office/drawing/2014/main" id="{E79A4DFF-2EE8-454D-82FA-5273EB728873}"/>
              </a:ext>
            </a:extLst>
          </p:cNvPr>
          <p:cNvSpPr/>
          <p:nvPr/>
        </p:nvSpPr>
        <p:spPr>
          <a:xfrm>
            <a:off x="137059" y="3320368"/>
            <a:ext cx="423394" cy="705656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81">
            <a:extLst>
              <a:ext uri="{FF2B5EF4-FFF2-40B4-BE49-F238E27FC236}">
                <a16:creationId xmlns:a16="http://schemas.microsoft.com/office/drawing/2014/main" id="{A5D70124-18B0-45EA-864E-4B3E616E70C7}"/>
              </a:ext>
            </a:extLst>
          </p:cNvPr>
          <p:cNvSpPr/>
          <p:nvPr/>
        </p:nvSpPr>
        <p:spPr>
          <a:xfrm>
            <a:off x="137059" y="4033205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50">
            <a:extLst>
              <a:ext uri="{FF2B5EF4-FFF2-40B4-BE49-F238E27FC236}">
                <a16:creationId xmlns:a16="http://schemas.microsoft.com/office/drawing/2014/main" id="{8A8D98D9-D10B-4617-9C5A-E23076CB7AEA}"/>
              </a:ext>
            </a:extLst>
          </p:cNvPr>
          <p:cNvSpPr/>
          <p:nvPr/>
        </p:nvSpPr>
        <p:spPr>
          <a:xfrm>
            <a:off x="137059" y="1894215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81">
            <a:extLst>
              <a:ext uri="{FF2B5EF4-FFF2-40B4-BE49-F238E27FC236}">
                <a16:creationId xmlns:a16="http://schemas.microsoft.com/office/drawing/2014/main" id="{C67633B5-D3FA-405D-91AF-01609A358052}"/>
              </a:ext>
            </a:extLst>
          </p:cNvPr>
          <p:cNvSpPr/>
          <p:nvPr/>
        </p:nvSpPr>
        <p:spPr>
          <a:xfrm>
            <a:off x="137059" y="4751849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50">
            <a:extLst>
              <a:ext uri="{FF2B5EF4-FFF2-40B4-BE49-F238E27FC236}">
                <a16:creationId xmlns:a16="http://schemas.microsoft.com/office/drawing/2014/main" id="{4AE00303-CDC4-44DC-A00D-564ABCEA4AF2}"/>
              </a:ext>
            </a:extLst>
          </p:cNvPr>
          <p:cNvSpPr/>
          <p:nvPr/>
        </p:nvSpPr>
        <p:spPr>
          <a:xfrm>
            <a:off x="11285109" y="777977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81">
            <a:extLst>
              <a:ext uri="{FF2B5EF4-FFF2-40B4-BE49-F238E27FC236}">
                <a16:creationId xmlns:a16="http://schemas.microsoft.com/office/drawing/2014/main" id="{5ADA4900-6A80-418E-9BEF-A02E8125DE69}"/>
              </a:ext>
            </a:extLst>
          </p:cNvPr>
          <p:cNvSpPr/>
          <p:nvPr/>
        </p:nvSpPr>
        <p:spPr>
          <a:xfrm>
            <a:off x="11285109" y="1847474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6378FA4-DC08-4846-9E75-0B8157B9B2F2}"/>
              </a:ext>
            </a:extLst>
          </p:cNvPr>
          <p:cNvSpPr/>
          <p:nvPr/>
        </p:nvSpPr>
        <p:spPr>
          <a:xfrm>
            <a:off x="11285109" y="2382219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50">
            <a:extLst>
              <a:ext uri="{FF2B5EF4-FFF2-40B4-BE49-F238E27FC236}">
                <a16:creationId xmlns:a16="http://schemas.microsoft.com/office/drawing/2014/main" id="{E94C78B0-6BDC-4906-BC1F-2040179F7CD0}"/>
              </a:ext>
            </a:extLst>
          </p:cNvPr>
          <p:cNvSpPr/>
          <p:nvPr/>
        </p:nvSpPr>
        <p:spPr>
          <a:xfrm>
            <a:off x="11285109" y="243229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81">
            <a:extLst>
              <a:ext uri="{FF2B5EF4-FFF2-40B4-BE49-F238E27FC236}">
                <a16:creationId xmlns:a16="http://schemas.microsoft.com/office/drawing/2014/main" id="{6DDC5D6E-1CE5-4EF4-A6FA-8804928B93A2}"/>
              </a:ext>
            </a:extLst>
          </p:cNvPr>
          <p:cNvSpPr/>
          <p:nvPr/>
        </p:nvSpPr>
        <p:spPr>
          <a:xfrm>
            <a:off x="11285109" y="1312726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50">
            <a:extLst>
              <a:ext uri="{FF2B5EF4-FFF2-40B4-BE49-F238E27FC236}">
                <a16:creationId xmlns:a16="http://schemas.microsoft.com/office/drawing/2014/main" id="{C760E61B-0E02-411E-879E-81F8A8A2C089}"/>
              </a:ext>
            </a:extLst>
          </p:cNvPr>
          <p:cNvSpPr/>
          <p:nvPr/>
        </p:nvSpPr>
        <p:spPr>
          <a:xfrm>
            <a:off x="11285109" y="1580100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3CEECC9E-A2C8-4212-9949-8D919B602BC4}"/>
              </a:ext>
            </a:extLst>
          </p:cNvPr>
          <p:cNvSpPr/>
          <p:nvPr/>
        </p:nvSpPr>
        <p:spPr>
          <a:xfrm>
            <a:off x="11285109" y="510603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81">
            <a:extLst>
              <a:ext uri="{FF2B5EF4-FFF2-40B4-BE49-F238E27FC236}">
                <a16:creationId xmlns:a16="http://schemas.microsoft.com/office/drawing/2014/main" id="{91874B65-BD88-441C-8699-DFF6045E4F9B}"/>
              </a:ext>
            </a:extLst>
          </p:cNvPr>
          <p:cNvSpPr/>
          <p:nvPr/>
        </p:nvSpPr>
        <p:spPr>
          <a:xfrm>
            <a:off x="11285109" y="1045351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81">
            <a:extLst>
              <a:ext uri="{FF2B5EF4-FFF2-40B4-BE49-F238E27FC236}">
                <a16:creationId xmlns:a16="http://schemas.microsoft.com/office/drawing/2014/main" id="{3CF0A170-3654-456B-983C-17A771A45E53}"/>
              </a:ext>
            </a:extLst>
          </p:cNvPr>
          <p:cNvSpPr/>
          <p:nvPr/>
        </p:nvSpPr>
        <p:spPr>
          <a:xfrm>
            <a:off x="11285109" y="2114848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81">
            <a:extLst>
              <a:ext uri="{FF2B5EF4-FFF2-40B4-BE49-F238E27FC236}">
                <a16:creationId xmlns:a16="http://schemas.microsoft.com/office/drawing/2014/main" id="{CC05F06B-BDE6-4F26-9EBD-07A504256593}"/>
              </a:ext>
            </a:extLst>
          </p:cNvPr>
          <p:cNvSpPr/>
          <p:nvPr/>
        </p:nvSpPr>
        <p:spPr>
          <a:xfrm>
            <a:off x="11285109" y="2649590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79D6C1-C634-407E-A8EC-4E254FC01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148" y="989674"/>
            <a:ext cx="8952499" cy="539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640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3907075" y="310585"/>
            <a:ext cx="3489225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03- DETALHAMENTO DO ESCOPO)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622712" y="2702020"/>
            <a:ext cx="5340187" cy="402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(FASE 03- PLANEJAMENTO)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Realizar Reuniões de Planejamento;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sequenciamento das atividades.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Estudo de interferências;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Otimizar recursos necessários.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Elaborar cronogramas em MS Project.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Gerar curva 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Curva de </a:t>
            </a:r>
            <a:r>
              <a:rPr lang="pt-BR" sz="1372" dirty="0" err="1"/>
              <a:t>Righi</a:t>
            </a:r>
            <a:r>
              <a:rPr lang="pt-BR" sz="1372" dirty="0"/>
              <a:t>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4 – DUPONT – CDR e Matrizes de Riscos</a:t>
            </a:r>
            <a:r>
              <a:rPr lang="pt-BR" sz="1372" u="sng" dirty="0"/>
              <a:t>.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Mobilização;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Partida da linha. (</a:t>
            </a:r>
            <a:r>
              <a:rPr lang="pt-BR" sz="1372" dirty="0" err="1"/>
              <a:t>Ramp</a:t>
            </a:r>
            <a:r>
              <a:rPr lang="pt-BR" sz="1372" dirty="0"/>
              <a:t> </a:t>
            </a:r>
            <a:r>
              <a:rPr lang="pt-BR" sz="1372" dirty="0" err="1"/>
              <a:t>up</a:t>
            </a:r>
            <a:r>
              <a:rPr lang="pt-BR" sz="1372" dirty="0"/>
              <a:t>);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i="1" dirty="0" err="1"/>
              <a:t>Follow</a:t>
            </a:r>
            <a:r>
              <a:rPr lang="pt-BR" sz="1372" i="1" dirty="0"/>
              <a:t> </a:t>
            </a:r>
            <a:r>
              <a:rPr lang="pt-BR" sz="1372" i="1" dirty="0" err="1"/>
              <a:t>up</a:t>
            </a:r>
            <a:r>
              <a:rPr lang="pt-BR" sz="1372" i="1" dirty="0"/>
              <a:t> </a:t>
            </a:r>
            <a:r>
              <a:rPr lang="pt-BR" sz="1372" dirty="0"/>
              <a:t>de fabricação;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Elaborar documentações de SSMA (</a:t>
            </a:r>
            <a:r>
              <a:rPr lang="pt-BR" sz="1372" dirty="0" err="1"/>
              <a:t>APRs</a:t>
            </a:r>
            <a:r>
              <a:rPr lang="pt-BR" sz="1372" dirty="0"/>
              <a:t> – </a:t>
            </a:r>
            <a:r>
              <a:rPr lang="pt-BR" sz="1372" dirty="0" err="1"/>
              <a:t>Rigger</a:t>
            </a:r>
            <a:r>
              <a:rPr lang="pt-BR" sz="1372" dirty="0"/>
              <a:t> - </a:t>
            </a:r>
            <a:r>
              <a:rPr lang="pt-BR" sz="1372" dirty="0" err="1"/>
              <a:t>etc</a:t>
            </a:r>
            <a:r>
              <a:rPr lang="pt-BR" sz="1372" dirty="0"/>
              <a:t>).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Caminho Crítico;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Concluir e </a:t>
            </a:r>
            <a:r>
              <a:rPr lang="pt-BR" sz="1372" dirty="0" err="1"/>
              <a:t>consensar</a:t>
            </a:r>
            <a:r>
              <a:rPr lang="pt-BR" sz="1372" dirty="0"/>
              <a:t> cronograma detalhado.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Detalhamento do Organograma no Nível Operacional.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Comunicação.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Emissão de formalização das entregas da FASE 03.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225447" y="1152175"/>
            <a:ext cx="2073944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2232004" y="2667285"/>
            <a:ext cx="5174191" cy="399496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2286000" y="1192360"/>
            <a:ext cx="2028950" cy="180233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6241190" y="1192360"/>
            <a:ext cx="988122" cy="17032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1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22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sp>
        <p:nvSpPr>
          <p:cNvPr id="33" name="Seta para a direita 32"/>
          <p:cNvSpPr/>
          <p:nvPr/>
        </p:nvSpPr>
        <p:spPr>
          <a:xfrm rot="10800000">
            <a:off x="6876109" y="4476301"/>
            <a:ext cx="572373" cy="1535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para a direita 33"/>
          <p:cNvSpPr/>
          <p:nvPr/>
        </p:nvSpPr>
        <p:spPr>
          <a:xfrm rot="10800000">
            <a:off x="4225447" y="4230832"/>
            <a:ext cx="572373" cy="1535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74792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54973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CURVA DE RIGHI- DUPONT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2531265" y="782310"/>
            <a:ext cx="6749008" cy="1849840"/>
            <a:chOff x="515266" y="1013818"/>
            <a:chExt cx="6886194" cy="1887441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8E055691-BBE5-4F4C-AF92-AF4525E6E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014770"/>
              <a:ext cx="5836797" cy="240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Mostra graficamente a relação entre o risco e número de pessoas expostas.</a:t>
              </a: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70816512-E80F-4DA4-AB6B-0DAF32AA4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2" y="2226802"/>
              <a:ext cx="5836797" cy="6744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es-AR" sz="980" dirty="0">
                  <a:latin typeface="+mn-lt"/>
                </a:rPr>
                <a:t>Gerenciamento antecipado do risco.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no planejamento das liberações de serviços.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Base para um plano de gestão de riscos.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na  definição de ações gerenciais de </a:t>
              </a:r>
              <a:r>
                <a:rPr lang="pt-BR" altLang="es-AR" sz="980" dirty="0" err="1">
                  <a:latin typeface="+mn-lt"/>
                </a:rPr>
                <a:t>check</a:t>
              </a:r>
              <a:r>
                <a:rPr lang="pt-BR" altLang="es-AR" sz="980" dirty="0">
                  <a:latin typeface="+mn-lt"/>
                </a:rPr>
                <a:t>, inspeções e auditorias.</a:t>
              </a: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59ADDE7D-8FA6-48F5-865A-02DFB32D7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4" y="1348177"/>
              <a:ext cx="5836796" cy="3512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Técnica de análise da criticidade dos trabalhos com base no número de pessoas expostas e o tipo de risco.</a:t>
              </a:r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219172AA-E936-450D-8A44-1D6ECD17F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797319"/>
              <a:ext cx="5836797" cy="3267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Reduzir o número de desvios que ocorrem durante a realização dos trabalhos.</a:t>
              </a:r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96F32D2D-294C-4732-8AE3-EE877AB92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013818"/>
              <a:ext cx="925335" cy="229092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SIGNIFICADO</a:t>
              </a:r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929419E6-612D-46D6-89EB-D9277C4AF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345693"/>
              <a:ext cx="925335" cy="3512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 QUE É</a:t>
              </a:r>
            </a:p>
          </p:txBody>
        </p: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6A6DD57F-37FB-43FF-B195-A9651EBA6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788590"/>
              <a:ext cx="925335" cy="3354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OBJETIVO</a:t>
              </a:r>
            </a:p>
          </p:txBody>
        </p:sp>
        <p:sp>
          <p:nvSpPr>
            <p:cNvPr id="50" name="Rectangle 18">
              <a:extLst>
                <a:ext uri="{FF2B5EF4-FFF2-40B4-BE49-F238E27FC236}">
                  <a16:creationId xmlns:a16="http://schemas.microsoft.com/office/drawing/2014/main" id="{97953F70-E76B-42F2-98F6-85301174C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2226802"/>
              <a:ext cx="925335" cy="674457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RESULTADOS</a:t>
              </a:r>
            </a:p>
          </p:txBody>
        </p:sp>
      </p:grpSp>
      <p:pic>
        <p:nvPicPr>
          <p:cNvPr id="52" name="Imagem 51">
            <a:extLst>
              <a:ext uri="{FF2B5EF4-FFF2-40B4-BE49-F238E27FC236}">
                <a16:creationId xmlns:a16="http://schemas.microsoft.com/office/drawing/2014/main" id="{FE32A145-5E9C-4786-A5FD-A00F75F53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14" y="2916872"/>
            <a:ext cx="5831513" cy="3625364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66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54973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MATRIZES DE RISCOS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2240005" y="552287"/>
            <a:ext cx="7685226" cy="2613835"/>
            <a:chOff x="515266" y="1013818"/>
            <a:chExt cx="6886194" cy="1887441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8E055691-BBE5-4F4C-AF92-AF4525E6E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014770"/>
              <a:ext cx="5836797" cy="240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sz="980" dirty="0">
                  <a:latin typeface="+mn-lt"/>
                </a:rPr>
                <a:t>A Matriz de Risco é uma análise realizada para as atividades de maior Criticidade e analisa causa e efeito e define um plano de mitigação ao risco.</a:t>
              </a:r>
              <a:endParaRPr lang="pt-BR" altLang="es-AR" sz="980" dirty="0">
                <a:latin typeface="+mn-lt"/>
              </a:endParaRP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70816512-E80F-4DA4-AB6B-0DAF32AA4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2" y="2226802"/>
              <a:ext cx="5836797" cy="6744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es-AR" sz="980" dirty="0">
                  <a:latin typeface="+mn-lt"/>
                </a:rPr>
                <a:t>Priorização das Atividades da Parada;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Análise via ferramenta </a:t>
              </a:r>
              <a:r>
                <a:rPr lang="pt-BR" altLang="es-AR" sz="980" dirty="0" err="1">
                  <a:latin typeface="+mn-lt"/>
                </a:rPr>
                <a:t>What</a:t>
              </a:r>
              <a:r>
                <a:rPr lang="pt-BR" altLang="es-AR" sz="980" dirty="0">
                  <a:latin typeface="+mn-lt"/>
                </a:rPr>
                <a:t> </a:t>
              </a:r>
              <a:r>
                <a:rPr lang="pt-BR" altLang="es-AR" sz="980" dirty="0" err="1">
                  <a:latin typeface="+mn-lt"/>
                </a:rPr>
                <a:t>If</a:t>
              </a:r>
              <a:r>
                <a:rPr lang="pt-BR" altLang="es-AR" sz="980" dirty="0">
                  <a:latin typeface="+mn-lt"/>
                </a:rPr>
                <a:t> por um time Multidisciplinar;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Definição de um plano de mitigação de riscos.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no planejamento das documentações de segurança e das análises de liberação dos serviços.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na  definição de ações gerenciais de </a:t>
              </a:r>
              <a:r>
                <a:rPr lang="pt-BR" altLang="es-AR" sz="980" dirty="0" err="1">
                  <a:latin typeface="+mn-lt"/>
                </a:rPr>
                <a:t>check</a:t>
              </a:r>
              <a:r>
                <a:rPr lang="pt-BR" altLang="es-AR" sz="980" dirty="0">
                  <a:latin typeface="+mn-lt"/>
                </a:rPr>
                <a:t>, inspeções e auditorias.</a:t>
              </a: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59ADDE7D-8FA6-48F5-865A-02DFB32D7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4" y="1348177"/>
              <a:ext cx="5836796" cy="3512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sz="980" dirty="0">
                  <a:latin typeface="+mn-lt"/>
                </a:rPr>
                <a:t>A Matriz de Risco funciona como um </a:t>
              </a:r>
              <a:r>
                <a:rPr lang="pt-BR" sz="980" dirty="0" err="1">
                  <a:latin typeface="+mn-lt"/>
                </a:rPr>
                <a:t>What</a:t>
              </a:r>
              <a:r>
                <a:rPr lang="pt-BR" sz="980" dirty="0">
                  <a:latin typeface="+mn-lt"/>
                </a:rPr>
                <a:t> </a:t>
              </a:r>
              <a:r>
                <a:rPr lang="pt-BR" sz="980" dirty="0" err="1">
                  <a:latin typeface="+mn-lt"/>
                </a:rPr>
                <a:t>If</a:t>
              </a:r>
              <a:r>
                <a:rPr lang="pt-BR" sz="980" dirty="0">
                  <a:latin typeface="+mn-lt"/>
                </a:rPr>
                <a:t>, analisando todos os riscos de Segurança (de Processo e Industrial) que podem ocorrer em uma atividade, recomendando ações de controle para serem implementadas antes / durante a realização dessas atividades.</a:t>
              </a:r>
              <a:endParaRPr lang="pt-BR" altLang="es-AR" sz="980" dirty="0">
                <a:latin typeface="+mn-lt"/>
              </a:endParaRPr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219172AA-E936-450D-8A44-1D6ECD17F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797319"/>
              <a:ext cx="5836797" cy="3267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Definir um plano de mitigação aos riscos.</a:t>
              </a:r>
            </a:p>
            <a:p>
              <a:r>
                <a:rPr lang="pt-BR" altLang="es-AR" sz="980" dirty="0">
                  <a:latin typeface="+mn-lt"/>
                </a:rPr>
                <a:t>Reduzir o número de desvios que ocorrem durante a realização dos trabalhos.</a:t>
              </a:r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96F32D2D-294C-4732-8AE3-EE877AB92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013818"/>
              <a:ext cx="925335" cy="229092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SIGNIFICADO</a:t>
              </a:r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929419E6-612D-46D6-89EB-D9277C4AF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345693"/>
              <a:ext cx="925335" cy="3512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 QUE É</a:t>
              </a:r>
            </a:p>
          </p:txBody>
        </p: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6A6DD57F-37FB-43FF-B195-A9651EBA6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788590"/>
              <a:ext cx="925335" cy="3354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OBJETIVO</a:t>
              </a:r>
            </a:p>
          </p:txBody>
        </p:sp>
        <p:sp>
          <p:nvSpPr>
            <p:cNvPr id="50" name="Rectangle 18">
              <a:extLst>
                <a:ext uri="{FF2B5EF4-FFF2-40B4-BE49-F238E27FC236}">
                  <a16:creationId xmlns:a16="http://schemas.microsoft.com/office/drawing/2014/main" id="{97953F70-E76B-42F2-98F6-85301174C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2226802"/>
              <a:ext cx="925335" cy="674457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RESULTADOS</a:t>
              </a:r>
            </a:p>
          </p:txBody>
        </p:sp>
      </p:grpSp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/>
          <a:srcRect b="13922"/>
          <a:stretch/>
        </p:blipFill>
        <p:spPr>
          <a:xfrm>
            <a:off x="1165036" y="3166122"/>
            <a:ext cx="10365857" cy="3555303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0551" y="3086464"/>
            <a:ext cx="1274408" cy="59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737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3907075" y="310585"/>
            <a:ext cx="3489225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03- DETALHAMENTO DO ESCOPO)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622712" y="2702020"/>
            <a:ext cx="5340187" cy="402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(FASE 03- PLANEJAMENTO)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Realizar Reuniões de Planejamento;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sequenciamento das atividades.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Estudo de interferências;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Otimizar recursos necessários.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Elaborar cronogramas em MS Project.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Gerar curva 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Curva de </a:t>
            </a:r>
            <a:r>
              <a:rPr lang="pt-BR" sz="1372" dirty="0" err="1"/>
              <a:t>Righi</a:t>
            </a:r>
            <a:r>
              <a:rPr lang="pt-BR" sz="1372" dirty="0"/>
              <a:t>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4 – DUPONT – CDR e Matrizes de Riscos</a:t>
            </a:r>
            <a:r>
              <a:rPr lang="pt-BR" sz="1372" u="sng" dirty="0"/>
              <a:t>.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Mobilização;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Partida da linha. (</a:t>
            </a:r>
            <a:r>
              <a:rPr lang="pt-BR" sz="1372" dirty="0" err="1"/>
              <a:t>Ramp</a:t>
            </a:r>
            <a:r>
              <a:rPr lang="pt-BR" sz="1372" dirty="0"/>
              <a:t> </a:t>
            </a:r>
            <a:r>
              <a:rPr lang="pt-BR" sz="1372" dirty="0" err="1"/>
              <a:t>up</a:t>
            </a:r>
            <a:r>
              <a:rPr lang="pt-BR" sz="1372" dirty="0"/>
              <a:t>);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i="1" dirty="0" err="1"/>
              <a:t>Follow</a:t>
            </a:r>
            <a:r>
              <a:rPr lang="pt-BR" sz="1372" i="1" dirty="0"/>
              <a:t> </a:t>
            </a:r>
            <a:r>
              <a:rPr lang="pt-BR" sz="1372" i="1" dirty="0" err="1"/>
              <a:t>up</a:t>
            </a:r>
            <a:r>
              <a:rPr lang="pt-BR" sz="1372" i="1" dirty="0"/>
              <a:t> </a:t>
            </a:r>
            <a:r>
              <a:rPr lang="pt-BR" sz="1372" dirty="0"/>
              <a:t>de fabricação;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Elaborar documentações de SSMA (</a:t>
            </a:r>
            <a:r>
              <a:rPr lang="pt-BR" sz="1372" dirty="0" err="1"/>
              <a:t>APRs</a:t>
            </a:r>
            <a:r>
              <a:rPr lang="pt-BR" sz="1372" dirty="0"/>
              <a:t> – </a:t>
            </a:r>
            <a:r>
              <a:rPr lang="pt-BR" sz="1372" dirty="0" err="1"/>
              <a:t>Rigger</a:t>
            </a:r>
            <a:r>
              <a:rPr lang="pt-BR" sz="1372" dirty="0"/>
              <a:t> - </a:t>
            </a:r>
            <a:r>
              <a:rPr lang="pt-BR" sz="1372" dirty="0" err="1"/>
              <a:t>etc</a:t>
            </a:r>
            <a:r>
              <a:rPr lang="pt-BR" sz="1372" dirty="0"/>
              <a:t>).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Caminho Crítico;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Aplicar metodologia da Corrente Crítica – Pulmão;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Detalhamento do Organograma no Nível Operacional.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Comunicação.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Emissão de formalização das entregas da FASE 03.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225447" y="1152175"/>
            <a:ext cx="2073944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2232004" y="2667285"/>
            <a:ext cx="5174191" cy="399496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2286000" y="1192360"/>
            <a:ext cx="2028950" cy="180233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6241190" y="1192360"/>
            <a:ext cx="988122" cy="17032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1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22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sp>
        <p:nvSpPr>
          <p:cNvPr id="34" name="Seta para a direita 33"/>
          <p:cNvSpPr/>
          <p:nvPr/>
        </p:nvSpPr>
        <p:spPr>
          <a:xfrm rot="10800000">
            <a:off x="6912806" y="5731565"/>
            <a:ext cx="572373" cy="1535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8550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54973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CURVA DE CONSUMO DO PULMÃO – CORRENTE CRÍTICA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2531265" y="492750"/>
            <a:ext cx="6749008" cy="1849840"/>
            <a:chOff x="515266" y="1013818"/>
            <a:chExt cx="6886194" cy="1887441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8E055691-BBE5-4F4C-AF92-AF4525E6E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014770"/>
              <a:ext cx="5836797" cy="240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Mostra graficamente a relação entre o consumo do pulmão e o avanço da corrente crítica.</a:t>
              </a: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70816512-E80F-4DA4-AB6B-0DAF32AA4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2" y="2226802"/>
              <a:ext cx="5836797" cy="6744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es-AR" sz="980" dirty="0">
                  <a:latin typeface="+mn-lt"/>
                </a:rPr>
                <a:t>Maior segurança nos prazos da parada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Redução de custos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Maior integração da equipe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Maior gestão da corrente crítica da parada.</a:t>
              </a: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59ADDE7D-8FA6-48F5-865A-02DFB32D7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4" y="1348177"/>
              <a:ext cx="5836796" cy="3512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Técnica apoiada em premissas de redução de multitarefa, tempo enxuto das atividades, síndrome do estudante e lei de Parkinson.</a:t>
              </a:r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219172AA-E936-450D-8A44-1D6ECD17F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797319"/>
              <a:ext cx="5836797" cy="3267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Fortalecer o elo mais fraco da corrente crítica.</a:t>
              </a:r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96F32D2D-294C-4732-8AE3-EE877AB92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013818"/>
              <a:ext cx="925335" cy="229092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SIGNIFICADO</a:t>
              </a:r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929419E6-612D-46D6-89EB-D9277C4AF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345693"/>
              <a:ext cx="925335" cy="3512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 QUE É</a:t>
              </a:r>
            </a:p>
          </p:txBody>
        </p: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6A6DD57F-37FB-43FF-B195-A9651EBA6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788590"/>
              <a:ext cx="925335" cy="3354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OBJETIVO</a:t>
              </a:r>
            </a:p>
          </p:txBody>
        </p:sp>
        <p:sp>
          <p:nvSpPr>
            <p:cNvPr id="50" name="Rectangle 18">
              <a:extLst>
                <a:ext uri="{FF2B5EF4-FFF2-40B4-BE49-F238E27FC236}">
                  <a16:creationId xmlns:a16="http://schemas.microsoft.com/office/drawing/2014/main" id="{97953F70-E76B-42F2-98F6-85301174C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2226802"/>
              <a:ext cx="925335" cy="674457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RESULTADOS</a:t>
              </a:r>
            </a:p>
          </p:txBody>
        </p:sp>
      </p:grpSp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sp>
        <p:nvSpPr>
          <p:cNvPr id="15" name="Rectangle 50">
            <a:extLst>
              <a:ext uri="{FF2B5EF4-FFF2-40B4-BE49-F238E27FC236}">
                <a16:creationId xmlns:a16="http://schemas.microsoft.com/office/drawing/2014/main" id="{8A59B705-20E7-4D1A-A026-F2361988BA7E}"/>
              </a:ext>
            </a:extLst>
          </p:cNvPr>
          <p:cNvSpPr/>
          <p:nvPr/>
        </p:nvSpPr>
        <p:spPr>
          <a:xfrm>
            <a:off x="487576" y="2089097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1">
            <a:extLst>
              <a:ext uri="{FF2B5EF4-FFF2-40B4-BE49-F238E27FC236}">
                <a16:creationId xmlns:a16="http://schemas.microsoft.com/office/drawing/2014/main" id="{116C0D2B-2E07-4534-BD69-95ABD22A2FA6}"/>
              </a:ext>
            </a:extLst>
          </p:cNvPr>
          <p:cNvSpPr/>
          <p:nvPr/>
        </p:nvSpPr>
        <p:spPr>
          <a:xfrm>
            <a:off x="487576" y="2803505"/>
            <a:ext cx="423394" cy="705656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81">
            <a:extLst>
              <a:ext uri="{FF2B5EF4-FFF2-40B4-BE49-F238E27FC236}">
                <a16:creationId xmlns:a16="http://schemas.microsoft.com/office/drawing/2014/main" id="{183ED175-364B-4480-8DCA-E8E17770D942}"/>
              </a:ext>
            </a:extLst>
          </p:cNvPr>
          <p:cNvSpPr/>
          <p:nvPr/>
        </p:nvSpPr>
        <p:spPr>
          <a:xfrm>
            <a:off x="487576" y="3517913"/>
            <a:ext cx="423394" cy="7056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A508A159-BD38-473F-8F48-85814695C091}"/>
              </a:ext>
            </a:extLst>
          </p:cNvPr>
          <p:cNvSpPr/>
          <p:nvPr/>
        </p:nvSpPr>
        <p:spPr>
          <a:xfrm>
            <a:off x="487576" y="1374688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81">
            <a:extLst>
              <a:ext uri="{FF2B5EF4-FFF2-40B4-BE49-F238E27FC236}">
                <a16:creationId xmlns:a16="http://schemas.microsoft.com/office/drawing/2014/main" id="{75EE3EDA-62AA-4EFB-955B-6202E884D7CE}"/>
              </a:ext>
            </a:extLst>
          </p:cNvPr>
          <p:cNvSpPr/>
          <p:nvPr/>
        </p:nvSpPr>
        <p:spPr>
          <a:xfrm>
            <a:off x="487576" y="4232323"/>
            <a:ext cx="423394" cy="705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17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</a:t>
            </a:r>
            <a:endParaRPr lang="bg-BG" sz="1176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50">
            <a:extLst>
              <a:ext uri="{FF2B5EF4-FFF2-40B4-BE49-F238E27FC236}">
                <a16:creationId xmlns:a16="http://schemas.microsoft.com/office/drawing/2014/main" id="{4CBADC08-8556-4B3C-956F-F92426CA005E}"/>
              </a:ext>
            </a:extLst>
          </p:cNvPr>
          <p:cNvSpPr/>
          <p:nvPr/>
        </p:nvSpPr>
        <p:spPr>
          <a:xfrm>
            <a:off x="11285109" y="777977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81">
            <a:extLst>
              <a:ext uri="{FF2B5EF4-FFF2-40B4-BE49-F238E27FC236}">
                <a16:creationId xmlns:a16="http://schemas.microsoft.com/office/drawing/2014/main" id="{62223142-FCA8-493A-A5CF-6A8BD45665CF}"/>
              </a:ext>
            </a:extLst>
          </p:cNvPr>
          <p:cNvSpPr/>
          <p:nvPr/>
        </p:nvSpPr>
        <p:spPr>
          <a:xfrm>
            <a:off x="11285109" y="1847474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81">
            <a:extLst>
              <a:ext uri="{FF2B5EF4-FFF2-40B4-BE49-F238E27FC236}">
                <a16:creationId xmlns:a16="http://schemas.microsoft.com/office/drawing/2014/main" id="{483A3D0E-1C55-4F1D-B9E1-AF89475005FE}"/>
              </a:ext>
            </a:extLst>
          </p:cNvPr>
          <p:cNvSpPr/>
          <p:nvPr/>
        </p:nvSpPr>
        <p:spPr>
          <a:xfrm>
            <a:off x="11285109" y="2382219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50">
            <a:extLst>
              <a:ext uri="{FF2B5EF4-FFF2-40B4-BE49-F238E27FC236}">
                <a16:creationId xmlns:a16="http://schemas.microsoft.com/office/drawing/2014/main" id="{2D5117CA-B7F7-405F-966B-6DE30BEB5044}"/>
              </a:ext>
            </a:extLst>
          </p:cNvPr>
          <p:cNvSpPr/>
          <p:nvPr/>
        </p:nvSpPr>
        <p:spPr>
          <a:xfrm>
            <a:off x="11285109" y="243229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81">
            <a:extLst>
              <a:ext uri="{FF2B5EF4-FFF2-40B4-BE49-F238E27FC236}">
                <a16:creationId xmlns:a16="http://schemas.microsoft.com/office/drawing/2014/main" id="{F6288975-36F3-488C-898C-693AFF370AD2}"/>
              </a:ext>
            </a:extLst>
          </p:cNvPr>
          <p:cNvSpPr/>
          <p:nvPr/>
        </p:nvSpPr>
        <p:spPr>
          <a:xfrm>
            <a:off x="11285109" y="1312726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50">
            <a:extLst>
              <a:ext uri="{FF2B5EF4-FFF2-40B4-BE49-F238E27FC236}">
                <a16:creationId xmlns:a16="http://schemas.microsoft.com/office/drawing/2014/main" id="{02ADC69E-BE42-407F-8D4D-322449EAD909}"/>
              </a:ext>
            </a:extLst>
          </p:cNvPr>
          <p:cNvSpPr/>
          <p:nvPr/>
        </p:nvSpPr>
        <p:spPr>
          <a:xfrm>
            <a:off x="11285109" y="158010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81">
            <a:extLst>
              <a:ext uri="{FF2B5EF4-FFF2-40B4-BE49-F238E27FC236}">
                <a16:creationId xmlns:a16="http://schemas.microsoft.com/office/drawing/2014/main" id="{25EF3AE9-D45F-4BDA-8DD7-D408F19B97DF}"/>
              </a:ext>
            </a:extLst>
          </p:cNvPr>
          <p:cNvSpPr/>
          <p:nvPr/>
        </p:nvSpPr>
        <p:spPr>
          <a:xfrm>
            <a:off x="11285109" y="510603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81">
            <a:extLst>
              <a:ext uri="{FF2B5EF4-FFF2-40B4-BE49-F238E27FC236}">
                <a16:creationId xmlns:a16="http://schemas.microsoft.com/office/drawing/2014/main" id="{0699ECB3-41CD-4CEB-9AD4-6490C58C7E88}"/>
              </a:ext>
            </a:extLst>
          </p:cNvPr>
          <p:cNvSpPr/>
          <p:nvPr/>
        </p:nvSpPr>
        <p:spPr>
          <a:xfrm>
            <a:off x="11285109" y="1045351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81">
            <a:extLst>
              <a:ext uri="{FF2B5EF4-FFF2-40B4-BE49-F238E27FC236}">
                <a16:creationId xmlns:a16="http://schemas.microsoft.com/office/drawing/2014/main" id="{B00A05A9-764D-43D5-BFE1-1D923FDC51F8}"/>
              </a:ext>
            </a:extLst>
          </p:cNvPr>
          <p:cNvSpPr/>
          <p:nvPr/>
        </p:nvSpPr>
        <p:spPr>
          <a:xfrm>
            <a:off x="11285109" y="2114848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52452DEE-8018-4B4F-94F8-04A2A8EBC03A}"/>
              </a:ext>
            </a:extLst>
          </p:cNvPr>
          <p:cNvSpPr/>
          <p:nvPr/>
        </p:nvSpPr>
        <p:spPr>
          <a:xfrm>
            <a:off x="11285109" y="2649590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36AB134-8056-41EB-8E1F-0EC097B52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699" y="2654878"/>
            <a:ext cx="4564934" cy="3482046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95968A8A-87D1-482A-854A-2BC2C72455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656" r="46159" b="42292"/>
          <a:stretch/>
        </p:blipFill>
        <p:spPr>
          <a:xfrm>
            <a:off x="5806440" y="2641445"/>
            <a:ext cx="4488180" cy="1662566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5BF9055A-D2F1-43C7-A3EF-49F979BBC4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213" r="50075" b="12103"/>
          <a:stretch/>
        </p:blipFill>
        <p:spPr>
          <a:xfrm>
            <a:off x="5821680" y="4269830"/>
            <a:ext cx="4411980" cy="202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162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3907075" y="310585"/>
            <a:ext cx="3489225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03- DETALHAMENTO DO ESCOPO)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622712" y="2702020"/>
            <a:ext cx="5340187" cy="3817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(FASE 03- PLANEJAMENTO)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Realizar Reuniões de Planejamento;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sequenciamento das atividades.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Estudo de interferências;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Otimizar recursos necessários.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Elaborar cronogramas em MS Project.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Gerar curva S;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Curva de </a:t>
            </a:r>
            <a:r>
              <a:rPr lang="pt-BR" sz="1372" dirty="0" err="1"/>
              <a:t>Righi</a:t>
            </a:r>
            <a:r>
              <a:rPr lang="pt-BR" sz="1372" dirty="0"/>
              <a:t>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4 – DUPONT – CDR e Matrizes de Riscos</a:t>
            </a:r>
            <a:r>
              <a:rPr lang="pt-BR" sz="1372" u="sng" dirty="0"/>
              <a:t>.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Mobilização;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Partida da linha. (</a:t>
            </a:r>
            <a:r>
              <a:rPr lang="pt-BR" sz="1372" dirty="0" err="1"/>
              <a:t>Ramp</a:t>
            </a:r>
            <a:r>
              <a:rPr lang="pt-BR" sz="1372" dirty="0"/>
              <a:t> </a:t>
            </a:r>
            <a:r>
              <a:rPr lang="pt-BR" sz="1372" dirty="0" err="1"/>
              <a:t>up</a:t>
            </a:r>
            <a:r>
              <a:rPr lang="pt-BR" sz="1372" dirty="0"/>
              <a:t>);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i="1" dirty="0" err="1"/>
              <a:t>Follow</a:t>
            </a:r>
            <a:r>
              <a:rPr lang="pt-BR" sz="1372" i="1" dirty="0"/>
              <a:t> </a:t>
            </a:r>
            <a:r>
              <a:rPr lang="pt-BR" sz="1372" i="1" dirty="0" err="1"/>
              <a:t>up</a:t>
            </a:r>
            <a:r>
              <a:rPr lang="pt-BR" sz="1372" i="1" dirty="0"/>
              <a:t> </a:t>
            </a:r>
            <a:r>
              <a:rPr lang="pt-BR" sz="1372" dirty="0"/>
              <a:t>de fabricação;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Elaborar documentações de SSMA (</a:t>
            </a:r>
            <a:r>
              <a:rPr lang="pt-BR" sz="1372" dirty="0" err="1"/>
              <a:t>APRs</a:t>
            </a:r>
            <a:r>
              <a:rPr lang="pt-BR" sz="1372" dirty="0"/>
              <a:t> – </a:t>
            </a:r>
            <a:r>
              <a:rPr lang="pt-BR" sz="1372" dirty="0" err="1"/>
              <a:t>Rigger</a:t>
            </a:r>
            <a:r>
              <a:rPr lang="pt-BR" sz="1372" dirty="0"/>
              <a:t> - </a:t>
            </a:r>
            <a:r>
              <a:rPr lang="pt-BR" sz="1372" dirty="0" err="1"/>
              <a:t>etc</a:t>
            </a:r>
            <a:r>
              <a:rPr lang="pt-BR" sz="1372" dirty="0"/>
              <a:t>).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Caminho Crítico;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Aplicar metodologia da Corrente Crítica – Pulmão;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Detalhamento do Organograma no Nível Operacional.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Definir Plano de Comunicação.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4225447" y="1152175"/>
            <a:ext cx="2073944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2232004" y="2667285"/>
            <a:ext cx="5174191" cy="377539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2286000" y="1192360"/>
            <a:ext cx="2028950" cy="180233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6241190" y="1192360"/>
            <a:ext cx="988122" cy="17032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1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22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  <p:sp>
        <p:nvSpPr>
          <p:cNvPr id="34" name="Seta para a direita 33"/>
          <p:cNvSpPr/>
          <p:nvPr/>
        </p:nvSpPr>
        <p:spPr>
          <a:xfrm rot="10800000">
            <a:off x="6780051" y="6157653"/>
            <a:ext cx="572373" cy="1535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17613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209679" y="3506497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RACI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sp>
        <p:nvSpPr>
          <p:cNvPr id="15" name="Rectangle 50">
            <a:extLst>
              <a:ext uri="{FF2B5EF4-FFF2-40B4-BE49-F238E27FC236}">
                <a16:creationId xmlns:a16="http://schemas.microsoft.com/office/drawing/2014/main" id="{8A59B705-20E7-4D1A-A026-F2361988BA7E}"/>
              </a:ext>
            </a:extLst>
          </p:cNvPr>
          <p:cNvSpPr/>
          <p:nvPr/>
        </p:nvSpPr>
        <p:spPr>
          <a:xfrm>
            <a:off x="487576" y="2093332"/>
            <a:ext cx="423394" cy="70565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1">
            <a:extLst>
              <a:ext uri="{FF2B5EF4-FFF2-40B4-BE49-F238E27FC236}">
                <a16:creationId xmlns:a16="http://schemas.microsoft.com/office/drawing/2014/main" id="{116C0D2B-2E07-4534-BD69-95ABD22A2FA6}"/>
              </a:ext>
            </a:extLst>
          </p:cNvPr>
          <p:cNvSpPr/>
          <p:nvPr/>
        </p:nvSpPr>
        <p:spPr>
          <a:xfrm>
            <a:off x="487576" y="2800841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81">
            <a:extLst>
              <a:ext uri="{FF2B5EF4-FFF2-40B4-BE49-F238E27FC236}">
                <a16:creationId xmlns:a16="http://schemas.microsoft.com/office/drawing/2014/main" id="{183ED175-364B-4480-8DCA-E8E17770D942}"/>
              </a:ext>
            </a:extLst>
          </p:cNvPr>
          <p:cNvSpPr/>
          <p:nvPr/>
        </p:nvSpPr>
        <p:spPr>
          <a:xfrm>
            <a:off x="487576" y="3513678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A508A159-BD38-473F-8F48-85814695C091}"/>
              </a:ext>
            </a:extLst>
          </p:cNvPr>
          <p:cNvSpPr/>
          <p:nvPr/>
        </p:nvSpPr>
        <p:spPr>
          <a:xfrm>
            <a:off x="487576" y="1374688"/>
            <a:ext cx="423394" cy="705656"/>
          </a:xfrm>
          <a:prstGeom prst="rect">
            <a:avLst/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81">
            <a:extLst>
              <a:ext uri="{FF2B5EF4-FFF2-40B4-BE49-F238E27FC236}">
                <a16:creationId xmlns:a16="http://schemas.microsoft.com/office/drawing/2014/main" id="{75EE3EDA-62AA-4EFB-955B-6202E884D7CE}"/>
              </a:ext>
            </a:extLst>
          </p:cNvPr>
          <p:cNvSpPr/>
          <p:nvPr/>
        </p:nvSpPr>
        <p:spPr>
          <a:xfrm>
            <a:off x="487576" y="4232323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A9349AA-F75C-4D04-85DF-6099683B4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468" y="3922486"/>
            <a:ext cx="4982176" cy="24697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45D030E4-3692-410C-8A56-4AACA977433D}"/>
              </a:ext>
            </a:extLst>
          </p:cNvPr>
          <p:cNvSpPr txBox="1"/>
          <p:nvPr/>
        </p:nvSpPr>
        <p:spPr>
          <a:xfrm>
            <a:off x="3209679" y="70322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MATRIZ DE COMUNICAÇÕES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E8FFCD9-8453-464C-BD4F-85754B145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533806"/>
            <a:ext cx="9624060" cy="28269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Rectangle 50">
            <a:extLst>
              <a:ext uri="{FF2B5EF4-FFF2-40B4-BE49-F238E27FC236}">
                <a16:creationId xmlns:a16="http://schemas.microsoft.com/office/drawing/2014/main" id="{A95991BA-76B8-4053-8197-F432395C963D}"/>
              </a:ext>
            </a:extLst>
          </p:cNvPr>
          <p:cNvSpPr/>
          <p:nvPr/>
        </p:nvSpPr>
        <p:spPr>
          <a:xfrm>
            <a:off x="11285109" y="777977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81">
            <a:extLst>
              <a:ext uri="{FF2B5EF4-FFF2-40B4-BE49-F238E27FC236}">
                <a16:creationId xmlns:a16="http://schemas.microsoft.com/office/drawing/2014/main" id="{A3198385-A7EC-46B6-A8A2-4D91C24F6224}"/>
              </a:ext>
            </a:extLst>
          </p:cNvPr>
          <p:cNvSpPr/>
          <p:nvPr/>
        </p:nvSpPr>
        <p:spPr>
          <a:xfrm>
            <a:off x="11285109" y="1847474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81">
            <a:extLst>
              <a:ext uri="{FF2B5EF4-FFF2-40B4-BE49-F238E27FC236}">
                <a16:creationId xmlns:a16="http://schemas.microsoft.com/office/drawing/2014/main" id="{5680287E-86AD-4862-A500-1444D64C61C8}"/>
              </a:ext>
            </a:extLst>
          </p:cNvPr>
          <p:cNvSpPr/>
          <p:nvPr/>
        </p:nvSpPr>
        <p:spPr>
          <a:xfrm>
            <a:off x="11285109" y="2382219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50">
            <a:extLst>
              <a:ext uri="{FF2B5EF4-FFF2-40B4-BE49-F238E27FC236}">
                <a16:creationId xmlns:a16="http://schemas.microsoft.com/office/drawing/2014/main" id="{026E03AB-95C1-4E4E-8160-6C2F999476BE}"/>
              </a:ext>
            </a:extLst>
          </p:cNvPr>
          <p:cNvSpPr/>
          <p:nvPr/>
        </p:nvSpPr>
        <p:spPr>
          <a:xfrm>
            <a:off x="11285109" y="243229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81">
            <a:extLst>
              <a:ext uri="{FF2B5EF4-FFF2-40B4-BE49-F238E27FC236}">
                <a16:creationId xmlns:a16="http://schemas.microsoft.com/office/drawing/2014/main" id="{C44AA7E7-E2E3-49BB-9DAC-8EAD5A478240}"/>
              </a:ext>
            </a:extLst>
          </p:cNvPr>
          <p:cNvSpPr/>
          <p:nvPr/>
        </p:nvSpPr>
        <p:spPr>
          <a:xfrm>
            <a:off x="11285109" y="1312726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501EB4A3-3E27-4F7A-BBCF-ED115E8CCBBB}"/>
              </a:ext>
            </a:extLst>
          </p:cNvPr>
          <p:cNvSpPr/>
          <p:nvPr/>
        </p:nvSpPr>
        <p:spPr>
          <a:xfrm>
            <a:off x="11285109" y="158010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81">
            <a:extLst>
              <a:ext uri="{FF2B5EF4-FFF2-40B4-BE49-F238E27FC236}">
                <a16:creationId xmlns:a16="http://schemas.microsoft.com/office/drawing/2014/main" id="{1065C0A6-652C-46CE-88E6-7DE3F5CC6BB1}"/>
              </a:ext>
            </a:extLst>
          </p:cNvPr>
          <p:cNvSpPr/>
          <p:nvPr/>
        </p:nvSpPr>
        <p:spPr>
          <a:xfrm>
            <a:off x="11285109" y="510603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81">
            <a:extLst>
              <a:ext uri="{FF2B5EF4-FFF2-40B4-BE49-F238E27FC236}">
                <a16:creationId xmlns:a16="http://schemas.microsoft.com/office/drawing/2014/main" id="{C1363922-54AC-4C97-9C15-C0DD9AD16BB3}"/>
              </a:ext>
            </a:extLst>
          </p:cNvPr>
          <p:cNvSpPr/>
          <p:nvPr/>
        </p:nvSpPr>
        <p:spPr>
          <a:xfrm>
            <a:off x="11285109" y="1045351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81">
            <a:extLst>
              <a:ext uri="{FF2B5EF4-FFF2-40B4-BE49-F238E27FC236}">
                <a16:creationId xmlns:a16="http://schemas.microsoft.com/office/drawing/2014/main" id="{8DC821A7-1AC8-4136-9C18-993BF8FBC05D}"/>
              </a:ext>
            </a:extLst>
          </p:cNvPr>
          <p:cNvSpPr/>
          <p:nvPr/>
        </p:nvSpPr>
        <p:spPr>
          <a:xfrm>
            <a:off x="11285109" y="2114848"/>
            <a:ext cx="458677" cy="2116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81">
            <a:extLst>
              <a:ext uri="{FF2B5EF4-FFF2-40B4-BE49-F238E27FC236}">
                <a16:creationId xmlns:a16="http://schemas.microsoft.com/office/drawing/2014/main" id="{58C72F2F-66F7-4D0E-9E88-E1D952262BA0}"/>
              </a:ext>
            </a:extLst>
          </p:cNvPr>
          <p:cNvSpPr/>
          <p:nvPr/>
        </p:nvSpPr>
        <p:spPr>
          <a:xfrm>
            <a:off x="11285109" y="264959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1801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sp>
        <p:nvSpPr>
          <p:cNvPr id="15" name="Rectangle 50">
            <a:extLst>
              <a:ext uri="{FF2B5EF4-FFF2-40B4-BE49-F238E27FC236}">
                <a16:creationId xmlns:a16="http://schemas.microsoft.com/office/drawing/2014/main" id="{8A59B705-20E7-4D1A-A026-F2361988BA7E}"/>
              </a:ext>
            </a:extLst>
          </p:cNvPr>
          <p:cNvSpPr/>
          <p:nvPr/>
        </p:nvSpPr>
        <p:spPr>
          <a:xfrm>
            <a:off x="487576" y="2093332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1">
            <a:extLst>
              <a:ext uri="{FF2B5EF4-FFF2-40B4-BE49-F238E27FC236}">
                <a16:creationId xmlns:a16="http://schemas.microsoft.com/office/drawing/2014/main" id="{116C0D2B-2E07-4534-BD69-95ABD22A2FA6}"/>
              </a:ext>
            </a:extLst>
          </p:cNvPr>
          <p:cNvSpPr/>
          <p:nvPr/>
        </p:nvSpPr>
        <p:spPr>
          <a:xfrm>
            <a:off x="487576" y="2800841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81">
            <a:extLst>
              <a:ext uri="{FF2B5EF4-FFF2-40B4-BE49-F238E27FC236}">
                <a16:creationId xmlns:a16="http://schemas.microsoft.com/office/drawing/2014/main" id="{183ED175-364B-4480-8DCA-E8E17770D942}"/>
              </a:ext>
            </a:extLst>
          </p:cNvPr>
          <p:cNvSpPr/>
          <p:nvPr/>
        </p:nvSpPr>
        <p:spPr>
          <a:xfrm>
            <a:off x="487576" y="3513678"/>
            <a:ext cx="423394" cy="7056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A508A159-BD38-473F-8F48-85814695C091}"/>
              </a:ext>
            </a:extLst>
          </p:cNvPr>
          <p:cNvSpPr/>
          <p:nvPr/>
        </p:nvSpPr>
        <p:spPr>
          <a:xfrm>
            <a:off x="487576" y="1374688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81">
            <a:extLst>
              <a:ext uri="{FF2B5EF4-FFF2-40B4-BE49-F238E27FC236}">
                <a16:creationId xmlns:a16="http://schemas.microsoft.com/office/drawing/2014/main" id="{75EE3EDA-62AA-4EFB-955B-6202E884D7CE}"/>
              </a:ext>
            </a:extLst>
          </p:cNvPr>
          <p:cNvSpPr/>
          <p:nvPr/>
        </p:nvSpPr>
        <p:spPr>
          <a:xfrm>
            <a:off x="487576" y="4232323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5D030E4-3692-410C-8A56-4AACA977433D}"/>
              </a:ext>
            </a:extLst>
          </p:cNvPr>
          <p:cNvSpPr txBox="1"/>
          <p:nvPr/>
        </p:nvSpPr>
        <p:spPr>
          <a:xfrm>
            <a:off x="1805356" y="70322"/>
            <a:ext cx="9273550" cy="93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BUSINESS INTELLIGENCE KPI’S PROJETO </a:t>
            </a:r>
          </a:p>
          <a:p>
            <a:pPr algn="ctr"/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ASPECTOS ESPECÍFICOS DE SEGURANÇA</a:t>
            </a:r>
          </a:p>
          <a:p>
            <a:pPr algn="ctr"/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ADERÊNCIA A CADA FASE DOS PROCESSOS DE PLANEJAMENTO, PROGRAMAÇÃO E EXECUÇÃO</a:t>
            </a:r>
          </a:p>
          <a:p>
            <a:pPr algn="ctr"/>
            <a:endParaRPr lang="pt-BR" sz="1372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50">
            <a:extLst>
              <a:ext uri="{FF2B5EF4-FFF2-40B4-BE49-F238E27FC236}">
                <a16:creationId xmlns:a16="http://schemas.microsoft.com/office/drawing/2014/main" id="{B90C8688-4F00-4F57-B4A4-119A0717261E}"/>
              </a:ext>
            </a:extLst>
          </p:cNvPr>
          <p:cNvSpPr/>
          <p:nvPr/>
        </p:nvSpPr>
        <p:spPr>
          <a:xfrm>
            <a:off x="11285109" y="777977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81">
            <a:extLst>
              <a:ext uri="{FF2B5EF4-FFF2-40B4-BE49-F238E27FC236}">
                <a16:creationId xmlns:a16="http://schemas.microsoft.com/office/drawing/2014/main" id="{537F68C9-83A0-4A28-A835-4CAFAA9F5DCB}"/>
              </a:ext>
            </a:extLst>
          </p:cNvPr>
          <p:cNvSpPr/>
          <p:nvPr/>
        </p:nvSpPr>
        <p:spPr>
          <a:xfrm>
            <a:off x="11285109" y="1847474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A79E4282-AA15-4D97-9A56-0B0624526FF0}"/>
              </a:ext>
            </a:extLst>
          </p:cNvPr>
          <p:cNvSpPr/>
          <p:nvPr/>
        </p:nvSpPr>
        <p:spPr>
          <a:xfrm>
            <a:off x="11285109" y="2382219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50">
            <a:extLst>
              <a:ext uri="{FF2B5EF4-FFF2-40B4-BE49-F238E27FC236}">
                <a16:creationId xmlns:a16="http://schemas.microsoft.com/office/drawing/2014/main" id="{F0333841-489E-47EB-A3DD-79626F30120C}"/>
              </a:ext>
            </a:extLst>
          </p:cNvPr>
          <p:cNvSpPr/>
          <p:nvPr/>
        </p:nvSpPr>
        <p:spPr>
          <a:xfrm>
            <a:off x="11285109" y="243229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81">
            <a:extLst>
              <a:ext uri="{FF2B5EF4-FFF2-40B4-BE49-F238E27FC236}">
                <a16:creationId xmlns:a16="http://schemas.microsoft.com/office/drawing/2014/main" id="{AC94C095-1052-433D-BC59-CD08B7ACC8E6}"/>
              </a:ext>
            </a:extLst>
          </p:cNvPr>
          <p:cNvSpPr/>
          <p:nvPr/>
        </p:nvSpPr>
        <p:spPr>
          <a:xfrm>
            <a:off x="11285109" y="1312726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50">
            <a:extLst>
              <a:ext uri="{FF2B5EF4-FFF2-40B4-BE49-F238E27FC236}">
                <a16:creationId xmlns:a16="http://schemas.microsoft.com/office/drawing/2014/main" id="{D99D485D-CC1D-44EC-A131-00D76B323D0C}"/>
              </a:ext>
            </a:extLst>
          </p:cNvPr>
          <p:cNvSpPr/>
          <p:nvPr/>
        </p:nvSpPr>
        <p:spPr>
          <a:xfrm>
            <a:off x="11285109" y="158010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81">
            <a:extLst>
              <a:ext uri="{FF2B5EF4-FFF2-40B4-BE49-F238E27FC236}">
                <a16:creationId xmlns:a16="http://schemas.microsoft.com/office/drawing/2014/main" id="{2A22E390-72AC-42B2-9449-C2E2E5D31E0F}"/>
              </a:ext>
            </a:extLst>
          </p:cNvPr>
          <p:cNvSpPr/>
          <p:nvPr/>
        </p:nvSpPr>
        <p:spPr>
          <a:xfrm>
            <a:off x="11285109" y="510603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81">
            <a:extLst>
              <a:ext uri="{FF2B5EF4-FFF2-40B4-BE49-F238E27FC236}">
                <a16:creationId xmlns:a16="http://schemas.microsoft.com/office/drawing/2014/main" id="{A2759DBA-5465-4183-9246-2E5C2BCF17FD}"/>
              </a:ext>
            </a:extLst>
          </p:cNvPr>
          <p:cNvSpPr/>
          <p:nvPr/>
        </p:nvSpPr>
        <p:spPr>
          <a:xfrm>
            <a:off x="11285109" y="1045351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81">
            <a:extLst>
              <a:ext uri="{FF2B5EF4-FFF2-40B4-BE49-F238E27FC236}">
                <a16:creationId xmlns:a16="http://schemas.microsoft.com/office/drawing/2014/main" id="{58A5C9C6-9BDD-4BC1-B7D8-F0016DBB1A23}"/>
              </a:ext>
            </a:extLst>
          </p:cNvPr>
          <p:cNvSpPr/>
          <p:nvPr/>
        </p:nvSpPr>
        <p:spPr>
          <a:xfrm>
            <a:off x="11285109" y="2114848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368A1902-91BB-4E57-B35B-7C49732FD0A5}"/>
              </a:ext>
            </a:extLst>
          </p:cNvPr>
          <p:cNvSpPr/>
          <p:nvPr/>
        </p:nvSpPr>
        <p:spPr>
          <a:xfrm>
            <a:off x="11285109" y="264959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27957FF-3C06-4060-AFE2-07838FA6B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355" y="1045352"/>
            <a:ext cx="9129869" cy="53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457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sp>
        <p:nvSpPr>
          <p:cNvPr id="15" name="Rectangle 50">
            <a:extLst>
              <a:ext uri="{FF2B5EF4-FFF2-40B4-BE49-F238E27FC236}">
                <a16:creationId xmlns:a16="http://schemas.microsoft.com/office/drawing/2014/main" id="{8A59B705-20E7-4D1A-A026-F2361988BA7E}"/>
              </a:ext>
            </a:extLst>
          </p:cNvPr>
          <p:cNvSpPr/>
          <p:nvPr/>
        </p:nvSpPr>
        <p:spPr>
          <a:xfrm>
            <a:off x="487576" y="2093332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1">
            <a:extLst>
              <a:ext uri="{FF2B5EF4-FFF2-40B4-BE49-F238E27FC236}">
                <a16:creationId xmlns:a16="http://schemas.microsoft.com/office/drawing/2014/main" id="{116C0D2B-2E07-4534-BD69-95ABD22A2FA6}"/>
              </a:ext>
            </a:extLst>
          </p:cNvPr>
          <p:cNvSpPr/>
          <p:nvPr/>
        </p:nvSpPr>
        <p:spPr>
          <a:xfrm>
            <a:off x="487576" y="2800841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81">
            <a:extLst>
              <a:ext uri="{FF2B5EF4-FFF2-40B4-BE49-F238E27FC236}">
                <a16:creationId xmlns:a16="http://schemas.microsoft.com/office/drawing/2014/main" id="{183ED175-364B-4480-8DCA-E8E17770D942}"/>
              </a:ext>
            </a:extLst>
          </p:cNvPr>
          <p:cNvSpPr/>
          <p:nvPr/>
        </p:nvSpPr>
        <p:spPr>
          <a:xfrm>
            <a:off x="487576" y="3513678"/>
            <a:ext cx="423394" cy="7056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A508A159-BD38-473F-8F48-85814695C091}"/>
              </a:ext>
            </a:extLst>
          </p:cNvPr>
          <p:cNvSpPr/>
          <p:nvPr/>
        </p:nvSpPr>
        <p:spPr>
          <a:xfrm>
            <a:off x="487576" y="1374688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81">
            <a:extLst>
              <a:ext uri="{FF2B5EF4-FFF2-40B4-BE49-F238E27FC236}">
                <a16:creationId xmlns:a16="http://schemas.microsoft.com/office/drawing/2014/main" id="{75EE3EDA-62AA-4EFB-955B-6202E884D7CE}"/>
              </a:ext>
            </a:extLst>
          </p:cNvPr>
          <p:cNvSpPr/>
          <p:nvPr/>
        </p:nvSpPr>
        <p:spPr>
          <a:xfrm>
            <a:off x="487576" y="4232323"/>
            <a:ext cx="423394" cy="705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</a:t>
            </a:r>
            <a:endParaRPr lang="bg-BG" sz="1078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5D030E4-3692-410C-8A56-4AACA977433D}"/>
              </a:ext>
            </a:extLst>
          </p:cNvPr>
          <p:cNvSpPr txBox="1"/>
          <p:nvPr/>
        </p:nvSpPr>
        <p:spPr>
          <a:xfrm>
            <a:off x="1805356" y="70322"/>
            <a:ext cx="9273550" cy="723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BUSINESS INTELLIGENCE KPI’S PROJETO </a:t>
            </a:r>
          </a:p>
          <a:p>
            <a:pPr algn="ctr"/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SELEÇÕES DINÂMICAS E SEGMENTAÇÃO DE DADOS</a:t>
            </a:r>
          </a:p>
          <a:p>
            <a:pPr algn="ctr"/>
            <a:endParaRPr lang="pt-BR" sz="1372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50">
            <a:extLst>
              <a:ext uri="{FF2B5EF4-FFF2-40B4-BE49-F238E27FC236}">
                <a16:creationId xmlns:a16="http://schemas.microsoft.com/office/drawing/2014/main" id="{B90C8688-4F00-4F57-B4A4-119A0717261E}"/>
              </a:ext>
            </a:extLst>
          </p:cNvPr>
          <p:cNvSpPr/>
          <p:nvPr/>
        </p:nvSpPr>
        <p:spPr>
          <a:xfrm>
            <a:off x="11285109" y="777977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81">
            <a:extLst>
              <a:ext uri="{FF2B5EF4-FFF2-40B4-BE49-F238E27FC236}">
                <a16:creationId xmlns:a16="http://schemas.microsoft.com/office/drawing/2014/main" id="{537F68C9-83A0-4A28-A835-4CAFAA9F5DCB}"/>
              </a:ext>
            </a:extLst>
          </p:cNvPr>
          <p:cNvSpPr/>
          <p:nvPr/>
        </p:nvSpPr>
        <p:spPr>
          <a:xfrm>
            <a:off x="11285109" y="1847474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81">
            <a:extLst>
              <a:ext uri="{FF2B5EF4-FFF2-40B4-BE49-F238E27FC236}">
                <a16:creationId xmlns:a16="http://schemas.microsoft.com/office/drawing/2014/main" id="{A79E4282-AA15-4D97-9A56-0B0624526FF0}"/>
              </a:ext>
            </a:extLst>
          </p:cNvPr>
          <p:cNvSpPr/>
          <p:nvPr/>
        </p:nvSpPr>
        <p:spPr>
          <a:xfrm>
            <a:off x="11285109" y="2382219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50">
            <a:extLst>
              <a:ext uri="{FF2B5EF4-FFF2-40B4-BE49-F238E27FC236}">
                <a16:creationId xmlns:a16="http://schemas.microsoft.com/office/drawing/2014/main" id="{F0333841-489E-47EB-A3DD-79626F30120C}"/>
              </a:ext>
            </a:extLst>
          </p:cNvPr>
          <p:cNvSpPr/>
          <p:nvPr/>
        </p:nvSpPr>
        <p:spPr>
          <a:xfrm>
            <a:off x="11285109" y="243229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81">
            <a:extLst>
              <a:ext uri="{FF2B5EF4-FFF2-40B4-BE49-F238E27FC236}">
                <a16:creationId xmlns:a16="http://schemas.microsoft.com/office/drawing/2014/main" id="{AC94C095-1052-433D-BC59-CD08B7ACC8E6}"/>
              </a:ext>
            </a:extLst>
          </p:cNvPr>
          <p:cNvSpPr/>
          <p:nvPr/>
        </p:nvSpPr>
        <p:spPr>
          <a:xfrm>
            <a:off x="11285109" y="1312726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50">
            <a:extLst>
              <a:ext uri="{FF2B5EF4-FFF2-40B4-BE49-F238E27FC236}">
                <a16:creationId xmlns:a16="http://schemas.microsoft.com/office/drawing/2014/main" id="{D99D485D-CC1D-44EC-A131-00D76B323D0C}"/>
              </a:ext>
            </a:extLst>
          </p:cNvPr>
          <p:cNvSpPr/>
          <p:nvPr/>
        </p:nvSpPr>
        <p:spPr>
          <a:xfrm>
            <a:off x="11285109" y="158010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81">
            <a:extLst>
              <a:ext uri="{FF2B5EF4-FFF2-40B4-BE49-F238E27FC236}">
                <a16:creationId xmlns:a16="http://schemas.microsoft.com/office/drawing/2014/main" id="{2A22E390-72AC-42B2-9449-C2E2E5D31E0F}"/>
              </a:ext>
            </a:extLst>
          </p:cNvPr>
          <p:cNvSpPr/>
          <p:nvPr/>
        </p:nvSpPr>
        <p:spPr>
          <a:xfrm>
            <a:off x="11285109" y="510603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81">
            <a:extLst>
              <a:ext uri="{FF2B5EF4-FFF2-40B4-BE49-F238E27FC236}">
                <a16:creationId xmlns:a16="http://schemas.microsoft.com/office/drawing/2014/main" id="{A2759DBA-5465-4183-9246-2E5C2BCF17FD}"/>
              </a:ext>
            </a:extLst>
          </p:cNvPr>
          <p:cNvSpPr/>
          <p:nvPr/>
        </p:nvSpPr>
        <p:spPr>
          <a:xfrm>
            <a:off x="11285109" y="1045351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81">
            <a:extLst>
              <a:ext uri="{FF2B5EF4-FFF2-40B4-BE49-F238E27FC236}">
                <a16:creationId xmlns:a16="http://schemas.microsoft.com/office/drawing/2014/main" id="{58A5C9C6-9BDD-4BC1-B7D8-F0016DBB1A23}"/>
              </a:ext>
            </a:extLst>
          </p:cNvPr>
          <p:cNvSpPr/>
          <p:nvPr/>
        </p:nvSpPr>
        <p:spPr>
          <a:xfrm>
            <a:off x="11285109" y="2114848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81">
            <a:extLst>
              <a:ext uri="{FF2B5EF4-FFF2-40B4-BE49-F238E27FC236}">
                <a16:creationId xmlns:a16="http://schemas.microsoft.com/office/drawing/2014/main" id="{368A1902-91BB-4E57-B35B-7C49732FD0A5}"/>
              </a:ext>
            </a:extLst>
          </p:cNvPr>
          <p:cNvSpPr/>
          <p:nvPr/>
        </p:nvSpPr>
        <p:spPr>
          <a:xfrm>
            <a:off x="11285109" y="2649590"/>
            <a:ext cx="458677" cy="2116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/>
            <a:r>
              <a:rPr lang="pt-BR" sz="1078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endParaRPr lang="bg-BG" sz="1078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01D60D6-5F6E-4974-ACA5-A8AFE1BFB8FE}"/>
              </a:ext>
            </a:extLst>
          </p:cNvPr>
          <p:cNvSpPr txBox="1"/>
          <p:nvPr/>
        </p:nvSpPr>
        <p:spPr>
          <a:xfrm>
            <a:off x="1687831" y="724121"/>
            <a:ext cx="9273549" cy="723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EXEMPLO: POR COORDENADOR (Ao clicar, imediatamente curva, risco, estatísticas apenas do responsável José)</a:t>
            </a:r>
          </a:p>
          <a:p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Idem para ÁREA, DISCIPLINA ou qualquer outro aspecto segmentável</a:t>
            </a:r>
          </a:p>
          <a:p>
            <a:r>
              <a:rPr lang="pt-BR" sz="1372" b="1" dirty="0">
                <a:latin typeface="Calibri" panose="020F0502020204030204" pitchFamily="34" charset="0"/>
                <a:cs typeface="Calibri" panose="020F0502020204030204" pitchFamily="34" charset="0"/>
              </a:rPr>
              <a:t>Idem para demais abas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1476898-F514-4F8C-BDD8-FEC29D454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359" y="1580100"/>
            <a:ext cx="8924493" cy="497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738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4525543" y="310585"/>
            <a:ext cx="2252284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PRÉ-PARADA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04- MOBILIZAÇÃO)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2886784" y="3003398"/>
            <a:ext cx="5191676" cy="3184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FASE 04- MOBILIZAÇÃO DE RECURSOS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Aplicar integração de segurança e conferir documentação terceiros.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Receber e organizar os materiais.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Receber e organizar os equipamentos de apoio.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Inspecionar todas as ferramentas e equipamentos.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Demonstração do local das atividades/infraestrutura para os líderes das empresas terceiras.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APR Avaliadas e aprovadas.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Entrega formal da programação da parada para as lideranças.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Realizar atividades definidas no cronograma para a </a:t>
            </a:r>
            <a:r>
              <a:rPr lang="pt-BR" sz="1372" dirty="0" err="1"/>
              <a:t>pré</a:t>
            </a:r>
            <a:r>
              <a:rPr lang="pt-BR" sz="1372" dirty="0"/>
              <a:t> parada.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Montagem e organização canteiro de obras.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5 DUPONT -  Reunião Geral de Abertura da Parada</a:t>
            </a:r>
            <a:r>
              <a:rPr lang="pt-BR" sz="1372" u="sng" dirty="0"/>
              <a:t>. 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4" name="Retângulo de cantos arredondados 3"/>
          <p:cNvSpPr/>
          <p:nvPr/>
        </p:nvSpPr>
        <p:spPr>
          <a:xfrm>
            <a:off x="2690301" y="2978496"/>
            <a:ext cx="5305031" cy="3175683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3043084" y="1253122"/>
            <a:ext cx="3333745" cy="172537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H="1">
            <a:off x="7995332" y="2140037"/>
            <a:ext cx="252465" cy="135754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m 38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sp>
        <p:nvSpPr>
          <p:cNvPr id="10" name="Retângulo de cantos arredondados 9"/>
          <p:cNvSpPr/>
          <p:nvPr/>
        </p:nvSpPr>
        <p:spPr>
          <a:xfrm>
            <a:off x="6326464" y="1210630"/>
            <a:ext cx="1917079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1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22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</p:spTree>
    <p:extLst>
      <p:ext uri="{BB962C8B-B14F-4D97-AF65-F5344CB8AC3E}">
        <p14:creationId xmlns:p14="http://schemas.microsoft.com/office/powerpoint/2010/main" val="31491597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4120495" y="310585"/>
            <a:ext cx="3062377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05- PARADA PROGRAMADA)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3043082" y="2567934"/>
            <a:ext cx="6183274" cy="3606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FASE 05- EXECUÇÃO DA PARADA 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Controle do avanço físico das atividades.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Reuniões diárias de acompanhamento.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Gestão das </a:t>
            </a:r>
            <a:r>
              <a:rPr lang="pt-BR" sz="1372" dirty="0" err="1"/>
              <a:t>OACs</a:t>
            </a:r>
            <a:r>
              <a:rPr lang="pt-BR" sz="1372" dirty="0"/>
              <a:t> e Rondas das Lideranças – uso de </a:t>
            </a:r>
            <a:r>
              <a:rPr lang="pt-BR" sz="1372" dirty="0" err="1"/>
              <a:t>check</a:t>
            </a:r>
            <a:r>
              <a:rPr lang="pt-BR" sz="1372" dirty="0"/>
              <a:t> </a:t>
            </a:r>
            <a:r>
              <a:rPr lang="pt-BR" sz="1372" dirty="0" err="1"/>
              <a:t>list</a:t>
            </a:r>
            <a:r>
              <a:rPr lang="pt-BR" sz="1372" dirty="0"/>
              <a:t> online para líderes das terceiras e de frentes de trabalho.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Gestão Ativa dos Indicadores de Performance – reativos e proativos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Gestão dos riscos oriundos da Curva de </a:t>
            </a:r>
            <a:r>
              <a:rPr lang="pt-BR" sz="1372" dirty="0" err="1"/>
              <a:t>Righi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 err="1"/>
              <a:t>What</a:t>
            </a:r>
            <a:r>
              <a:rPr lang="pt-BR" sz="1372" dirty="0"/>
              <a:t> </a:t>
            </a:r>
            <a:r>
              <a:rPr lang="pt-BR" sz="1372" dirty="0" err="1"/>
              <a:t>if</a:t>
            </a:r>
            <a:r>
              <a:rPr lang="pt-BR" sz="1372" dirty="0"/>
              <a:t> de Partida;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6  DUPONT- IPS e PSSR</a:t>
            </a:r>
            <a:r>
              <a:rPr lang="pt-BR" sz="1372" u="sng" dirty="0"/>
              <a:t>. 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Gestão dos riscos.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Reconhecimentos e sanções.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Análises Críticas de Incidentes ou Eventos A (IPS / </a:t>
            </a:r>
            <a:r>
              <a:rPr lang="pt-BR" sz="1372" dirty="0" err="1"/>
              <a:t>OACs</a:t>
            </a:r>
            <a:r>
              <a:rPr lang="pt-BR" sz="1372" dirty="0"/>
              <a:t> / Relatos PSIF)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Realizar inspeções, ajustes e retorques de componentes e equipamentos.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b="1" u="sng" dirty="0">
                <a:solidFill>
                  <a:schemeClr val="accent1">
                    <a:lumMod val="75000"/>
                  </a:schemeClr>
                </a:solidFill>
              </a:rPr>
              <a:t>GATE 7 DUPONT – CCL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Comissionamento a frio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Comissionamento a quente 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8221894" y="1138412"/>
            <a:ext cx="1941656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2688337" y="2533221"/>
            <a:ext cx="6581975" cy="3562923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3391026" y="1138412"/>
            <a:ext cx="4940162" cy="139480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H="1">
            <a:off x="9226356" y="2263140"/>
            <a:ext cx="893238" cy="350736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m 37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1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22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</p:spTree>
    <p:extLst>
      <p:ext uri="{BB962C8B-B14F-4D97-AF65-F5344CB8AC3E}">
        <p14:creationId xmlns:p14="http://schemas.microsoft.com/office/powerpoint/2010/main" val="36178105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54973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IPS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508521" y="841800"/>
            <a:ext cx="6692351" cy="4668032"/>
            <a:chOff x="515266" y="1013818"/>
            <a:chExt cx="6886194" cy="1887441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8E055691-BBE5-4F4C-AF92-AF4525E6E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2" y="1014770"/>
              <a:ext cx="5836798" cy="240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sz="980" dirty="0">
                  <a:latin typeface="+mn-lt"/>
                </a:rPr>
                <a:t>O Índice de Práticas Seguras (IPS) é uma ferramenta preventiva e proativa, que ajuda na identificação de desvios comportamentais realizados por profissionais em atividades operacionais</a:t>
              </a:r>
              <a:endParaRPr lang="pt-BR" altLang="es-AR" sz="980" dirty="0">
                <a:latin typeface="+mn-lt"/>
              </a:endParaRP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70816512-E80F-4DA4-AB6B-0DAF32AA4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2" y="2226802"/>
              <a:ext cx="5836797" cy="6744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es-AR" sz="980" dirty="0">
                  <a:latin typeface="+mn-lt"/>
                </a:rPr>
                <a:t>Análise diária planejada do grau de aderência ao Comportamento Seguro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Análise via ferramenta gráfica dos setores /  áreas da evolução;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no planejamento dos DDS das diversas frentes de trabalho.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no planejamento das documentações de segurança e das análises de liberação dos serviços.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na  definição de ações corretivas dos desvios apresentados.</a:t>
              </a: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59ADDE7D-8FA6-48F5-865A-02DFB32D7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4" y="1348177"/>
              <a:ext cx="5836796" cy="3512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176"/>
                </a:spcBef>
              </a:pPr>
              <a:r>
                <a:rPr lang="pt-BR" sz="980" dirty="0">
                  <a:latin typeface="+mn-lt"/>
                </a:rPr>
                <a:t>É uma caminhada diária, analítica, planejada e estruturada realizado por profissionais da área de Segurança, que possuam conhecimento técnico dos procedimentos e regras de segurança em vigor na Planta e que possam identificar e registrar os desvios e comportamentos seguros destaques com duração média de 1 hora. </a:t>
              </a:r>
              <a:endParaRPr lang="pt-BR" altLang="es-AR" sz="980" dirty="0">
                <a:latin typeface="+mn-lt"/>
              </a:endParaRPr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219172AA-E936-450D-8A44-1D6ECD17F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797319"/>
              <a:ext cx="5836797" cy="3267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s-AR" sz="980" dirty="0">
                  <a:latin typeface="+mn-lt"/>
                </a:rPr>
                <a:t>O objetivo do IPS é obter </a:t>
              </a:r>
              <a:r>
                <a:rPr lang="es-AR" sz="980" dirty="0" err="1">
                  <a:latin typeface="+mn-lt"/>
                </a:rPr>
                <a:t>um</a:t>
              </a:r>
              <a:r>
                <a:rPr lang="es-AR" sz="980" dirty="0">
                  <a:latin typeface="+mn-lt"/>
                </a:rPr>
                <a:t> valor porcentual que indica o </a:t>
              </a:r>
              <a:r>
                <a:rPr lang="es-AR" sz="980" dirty="0" err="1">
                  <a:latin typeface="+mn-lt"/>
                </a:rPr>
                <a:t>grau</a:t>
              </a:r>
              <a:r>
                <a:rPr lang="es-AR" sz="980" dirty="0">
                  <a:latin typeface="+mn-lt"/>
                </a:rPr>
                <a:t> de </a:t>
              </a:r>
              <a:r>
                <a:rPr lang="es-AR" sz="980" dirty="0" err="1">
                  <a:latin typeface="+mn-lt"/>
                </a:rPr>
                <a:t>consciência</a:t>
              </a:r>
              <a:r>
                <a:rPr lang="es-AR" sz="980" dirty="0">
                  <a:latin typeface="+mn-lt"/>
                </a:rPr>
                <a:t> e o </a:t>
              </a:r>
              <a:r>
                <a:rPr lang="es-AR" sz="980" dirty="0" err="1">
                  <a:latin typeface="+mn-lt"/>
                </a:rPr>
                <a:t>compromisso</a:t>
              </a:r>
              <a:r>
                <a:rPr lang="es-AR" sz="980" dirty="0">
                  <a:latin typeface="+mn-lt"/>
                </a:rPr>
                <a:t> dos </a:t>
              </a:r>
              <a:r>
                <a:rPr lang="es-AR" sz="980" dirty="0" err="1">
                  <a:latin typeface="+mn-lt"/>
                </a:rPr>
                <a:t>trabalhadores</a:t>
              </a:r>
              <a:r>
                <a:rPr lang="es-AR" sz="980" dirty="0">
                  <a:latin typeface="+mn-lt"/>
                </a:rPr>
                <a:t> </a:t>
              </a:r>
              <a:r>
                <a:rPr lang="es-AR" sz="980" dirty="0" err="1">
                  <a:latin typeface="+mn-lt"/>
                </a:rPr>
                <a:t>com</a:t>
              </a:r>
              <a:r>
                <a:rPr lang="es-AR" sz="980" dirty="0">
                  <a:latin typeface="+mn-lt"/>
                </a:rPr>
                <a:t> as </a:t>
              </a:r>
              <a:r>
                <a:rPr lang="es-AR" sz="980" dirty="0" err="1">
                  <a:latin typeface="+mn-lt"/>
                </a:rPr>
                <a:t>regras</a:t>
              </a:r>
              <a:r>
                <a:rPr lang="es-AR" sz="980" dirty="0">
                  <a:latin typeface="+mn-lt"/>
                </a:rPr>
                <a:t>, </a:t>
              </a:r>
              <a:r>
                <a:rPr lang="es-AR" sz="980" dirty="0" err="1">
                  <a:latin typeface="+mn-lt"/>
                </a:rPr>
                <a:t>procedimentos</a:t>
              </a:r>
              <a:r>
                <a:rPr lang="es-AR" sz="980" dirty="0">
                  <a:latin typeface="+mn-lt"/>
                </a:rPr>
                <a:t> e boas </a:t>
              </a:r>
              <a:r>
                <a:rPr lang="es-AR" sz="980" dirty="0" err="1">
                  <a:latin typeface="+mn-lt"/>
                </a:rPr>
                <a:t>práticas</a:t>
              </a:r>
              <a:r>
                <a:rPr lang="es-AR" sz="980" dirty="0">
                  <a:latin typeface="+mn-lt"/>
                </a:rPr>
                <a:t> de </a:t>
              </a:r>
              <a:r>
                <a:rPr lang="es-AR" sz="980" dirty="0" err="1">
                  <a:latin typeface="+mn-lt"/>
                </a:rPr>
                <a:t>Segurança</a:t>
              </a:r>
              <a:r>
                <a:rPr lang="es-AR" sz="980" dirty="0">
                  <a:latin typeface="+mn-lt"/>
                </a:rPr>
                <a:t>, considerando a </a:t>
              </a:r>
              <a:r>
                <a:rPr lang="es-AR" sz="980" dirty="0" err="1">
                  <a:latin typeface="+mn-lt"/>
                </a:rPr>
                <a:t>perda</a:t>
              </a:r>
              <a:r>
                <a:rPr lang="es-AR" sz="980" dirty="0">
                  <a:latin typeface="+mn-lt"/>
                </a:rPr>
                <a:t> potencial (</a:t>
              </a:r>
              <a:r>
                <a:rPr lang="es-AR" sz="980" dirty="0" err="1">
                  <a:latin typeface="+mn-lt"/>
                </a:rPr>
                <a:t>severidade</a:t>
              </a:r>
              <a:r>
                <a:rPr lang="es-AR" sz="980" dirty="0">
                  <a:latin typeface="+mn-lt"/>
                </a:rPr>
                <a:t>) dos </a:t>
              </a:r>
              <a:r>
                <a:rPr lang="es-AR" sz="980" dirty="0" err="1">
                  <a:latin typeface="+mn-lt"/>
                </a:rPr>
                <a:t>desvios</a:t>
              </a:r>
              <a:r>
                <a:rPr lang="es-AR" sz="980" dirty="0">
                  <a:latin typeface="+mn-lt"/>
                </a:rPr>
                <a:t> observados </a:t>
              </a:r>
              <a:r>
                <a:rPr lang="es-AR" sz="980" dirty="0" err="1">
                  <a:latin typeface="+mn-lt"/>
                </a:rPr>
                <a:t>em</a:t>
              </a:r>
              <a:r>
                <a:rPr lang="es-AR" sz="980" dirty="0">
                  <a:latin typeface="+mn-lt"/>
                </a:rPr>
                <a:t> </a:t>
              </a:r>
              <a:r>
                <a:rPr lang="es-AR" sz="980" dirty="0" err="1">
                  <a:latin typeface="+mn-lt"/>
                </a:rPr>
                <a:t>uma</a:t>
              </a:r>
              <a:r>
                <a:rPr lang="es-AR" sz="980" dirty="0">
                  <a:latin typeface="+mn-lt"/>
                </a:rPr>
                <a:t> determinada área.</a:t>
              </a:r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96F32D2D-294C-4732-8AE3-EE877AB92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013818"/>
              <a:ext cx="925335" cy="229092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SIGNIFICADO</a:t>
              </a:r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929419E6-612D-46D6-89EB-D9277C4AF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345693"/>
              <a:ext cx="925335" cy="3512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 QUE É</a:t>
              </a:r>
            </a:p>
          </p:txBody>
        </p: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6A6DD57F-37FB-43FF-B195-A9651EBA6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788590"/>
              <a:ext cx="925335" cy="3354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OBJETIVO</a:t>
              </a:r>
            </a:p>
          </p:txBody>
        </p:sp>
        <p:sp>
          <p:nvSpPr>
            <p:cNvPr id="50" name="Rectangle 18">
              <a:extLst>
                <a:ext uri="{FF2B5EF4-FFF2-40B4-BE49-F238E27FC236}">
                  <a16:creationId xmlns:a16="http://schemas.microsoft.com/office/drawing/2014/main" id="{97953F70-E76B-42F2-98F6-85301174C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2226802"/>
              <a:ext cx="925335" cy="674457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RESULTADOS</a:t>
              </a:r>
            </a:p>
            <a:p>
              <a:pPr algn="ctr" eaLnBrk="1" hangingPunct="1"/>
              <a:r>
                <a:rPr lang="pt-BR" altLang="es-AR" sz="98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ESPERADOS</a:t>
              </a:r>
            </a:p>
          </p:txBody>
        </p:sp>
      </p:grpSp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83E96AA-9693-48A5-9F7A-9D5659789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550" y="694182"/>
            <a:ext cx="4253894" cy="56930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02616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54973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PSSR - </a:t>
            </a:r>
            <a:r>
              <a:rPr lang="pt-BR" sz="1372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t-BR" sz="1372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Start-up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Safety</a:t>
            </a:r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72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endParaRPr lang="pt-BR" sz="1372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508523" y="841800"/>
            <a:ext cx="5256924" cy="4873290"/>
            <a:chOff x="515266" y="1013818"/>
            <a:chExt cx="6886194" cy="1887441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8E055691-BBE5-4F4C-AF92-AF4525E6E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014770"/>
              <a:ext cx="5836797" cy="240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sz="980" dirty="0">
                  <a:latin typeface="+mn-lt"/>
                </a:rPr>
                <a:t>O PSSR – </a:t>
              </a:r>
              <a:r>
                <a:rPr lang="pt-BR" sz="980" dirty="0" err="1">
                  <a:latin typeface="+mn-lt"/>
                </a:rPr>
                <a:t>Pre</a:t>
              </a:r>
              <a:r>
                <a:rPr lang="pt-BR" sz="980" dirty="0">
                  <a:latin typeface="+mn-lt"/>
                </a:rPr>
                <a:t> </a:t>
              </a:r>
              <a:r>
                <a:rPr lang="pt-BR" sz="980" dirty="0" err="1">
                  <a:latin typeface="+mn-lt"/>
                </a:rPr>
                <a:t>Start-up</a:t>
              </a:r>
              <a:r>
                <a:rPr lang="pt-BR" sz="980" dirty="0">
                  <a:latin typeface="+mn-lt"/>
                </a:rPr>
                <a:t> </a:t>
              </a:r>
              <a:r>
                <a:rPr lang="pt-BR" sz="980" dirty="0" err="1">
                  <a:latin typeface="+mn-lt"/>
                </a:rPr>
                <a:t>Safety</a:t>
              </a:r>
              <a:r>
                <a:rPr lang="pt-BR" sz="980" dirty="0">
                  <a:latin typeface="+mn-lt"/>
                </a:rPr>
                <a:t> </a:t>
              </a:r>
              <a:r>
                <a:rPr lang="pt-BR" sz="980" dirty="0" err="1">
                  <a:latin typeface="+mn-lt"/>
                </a:rPr>
                <a:t>Review</a:t>
              </a:r>
              <a:r>
                <a:rPr lang="pt-BR" sz="980" dirty="0">
                  <a:latin typeface="+mn-lt"/>
                </a:rPr>
                <a:t> é uma ferramenta preventiva e proativa, que ajuda na identificação de riscos potenciais e procedimentos (</a:t>
              </a:r>
              <a:r>
                <a:rPr lang="pt-BR" sz="980" dirty="0" err="1">
                  <a:latin typeface="+mn-lt"/>
                </a:rPr>
                <a:t>checks</a:t>
              </a:r>
              <a:r>
                <a:rPr lang="pt-BR" sz="980" dirty="0">
                  <a:latin typeface="+mn-lt"/>
                </a:rPr>
                <a:t>) necessários antes da </a:t>
              </a:r>
              <a:r>
                <a:rPr lang="pt-BR" sz="980" dirty="0" err="1">
                  <a:latin typeface="+mn-lt"/>
                </a:rPr>
                <a:t>pré</a:t>
              </a:r>
              <a:r>
                <a:rPr lang="pt-BR" sz="980" dirty="0">
                  <a:latin typeface="+mn-lt"/>
                </a:rPr>
                <a:t>-partida dos equipamentos.</a:t>
              </a:r>
              <a:endParaRPr lang="pt-BR" altLang="es-AR" sz="980" dirty="0">
                <a:latin typeface="+mn-lt"/>
              </a:endParaRP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70816512-E80F-4DA4-AB6B-0DAF32AA4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2" y="2226802"/>
              <a:ext cx="5836797" cy="6744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es-AR" sz="980" dirty="0">
                  <a:latin typeface="+mn-lt"/>
                </a:rPr>
                <a:t>Análise estruturada das ações necessárias e condições das instalações antes da partida dos equipamentos por um time Multidisciplinar;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Definição de um plano de ação com ações impeditivas e não impeditivas para o comissionamento a frio.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Auxilia no planejamento das documentações de segurança e das análises de liberação dos serviços.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Manter a integridade dos colaboradores, instalações e do meio ambiente na partida a frio dos equipamentos;</a:t>
              </a: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59ADDE7D-8FA6-48F5-865A-02DFB32D7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4" y="1348177"/>
              <a:ext cx="5836796" cy="3512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176"/>
                </a:spcBef>
              </a:pPr>
              <a:r>
                <a:rPr lang="pt-BR" sz="980" dirty="0">
                  <a:latin typeface="+mn-lt"/>
                </a:rPr>
                <a:t>O PSSR é uma etapa importante de Análise de Risco antes do início dos Comissionamentos a frio e/ou a quente de uma planta operacional</a:t>
              </a:r>
              <a:endParaRPr lang="pt-BR" altLang="es-AR" sz="980" dirty="0">
                <a:latin typeface="+mn-lt"/>
              </a:endParaRPr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219172AA-E936-450D-8A44-1D6ECD17F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797319"/>
              <a:ext cx="5836797" cy="3267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Estabelecer critérios, metodologia e responsabilidades para verificação da segurança de instalações (novas, modificadas ou pós-parada, para limpeza e/ou manutenção) prontas para </a:t>
              </a:r>
              <a:r>
                <a:rPr lang="pt-BR" altLang="es-AR" sz="980" dirty="0" err="1">
                  <a:latin typeface="+mn-lt"/>
                </a:rPr>
                <a:t>pré</a:t>
              </a:r>
              <a:r>
                <a:rPr lang="pt-BR" altLang="es-AR" sz="980" dirty="0">
                  <a:latin typeface="+mn-lt"/>
                </a:rPr>
                <a:t>-partida, assegurando que potenciais perigos relacionados à operação dessas instalações tenham sido devidamente identificados, avaliados e controlados</a:t>
              </a:r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96F32D2D-294C-4732-8AE3-EE877AB92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013818"/>
              <a:ext cx="925335" cy="229092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SIGNIFICADO</a:t>
              </a:r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929419E6-612D-46D6-89EB-D9277C4AF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345693"/>
              <a:ext cx="925335" cy="3512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 QUE É</a:t>
              </a:r>
            </a:p>
          </p:txBody>
        </p: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6A6DD57F-37FB-43FF-B195-A9651EBA6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788590"/>
              <a:ext cx="925335" cy="3354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OBJETIVO</a:t>
              </a:r>
            </a:p>
          </p:txBody>
        </p:sp>
        <p:sp>
          <p:nvSpPr>
            <p:cNvPr id="50" name="Rectangle 18">
              <a:extLst>
                <a:ext uri="{FF2B5EF4-FFF2-40B4-BE49-F238E27FC236}">
                  <a16:creationId xmlns:a16="http://schemas.microsoft.com/office/drawing/2014/main" id="{97953F70-E76B-42F2-98F6-85301174C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2226802"/>
              <a:ext cx="925335" cy="674457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RESULTADOS</a:t>
              </a:r>
            </a:p>
            <a:p>
              <a:pPr algn="ctr" eaLnBrk="1" hangingPunct="1"/>
              <a:r>
                <a:rPr lang="pt-BR" altLang="es-AR" sz="98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ESPERADOS</a:t>
              </a:r>
            </a:p>
          </p:txBody>
        </p:sp>
      </p:grpSp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9AACBCA-FB53-4EC3-B289-E60B17823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243" y="841800"/>
            <a:ext cx="5788201" cy="37875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46035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9A5842-82E3-411F-AF58-8BDDC1A437BD}"/>
              </a:ext>
            </a:extLst>
          </p:cNvPr>
          <p:cNvSpPr txBox="1"/>
          <p:nvPr/>
        </p:nvSpPr>
        <p:spPr>
          <a:xfrm>
            <a:off x="3171580" y="54973"/>
            <a:ext cx="5529754" cy="3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72" b="1" u="sng" dirty="0">
                <a:latin typeface="Calibri" panose="020F0502020204030204" pitchFamily="34" charset="0"/>
                <a:cs typeface="Calibri" panose="020F0502020204030204" pitchFamily="34" charset="0"/>
              </a:rPr>
              <a:t>CCL - CERTIFICADO DE CONCLUSÃO E LIBERAÇÃO</a:t>
            </a: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508523" y="841800"/>
            <a:ext cx="5256924" cy="4873290"/>
            <a:chOff x="515266" y="1013818"/>
            <a:chExt cx="6886194" cy="1887441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8E055691-BBE5-4F4C-AF92-AF4525E6E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014770"/>
              <a:ext cx="5836797" cy="240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sz="980" dirty="0">
                  <a:latin typeface="+mn-lt"/>
                </a:rPr>
                <a:t>O CCL é um documento utilizado para formalizar a entrega e liberação de um equipamento, instalação ou serviço para o comissionamento.</a:t>
              </a:r>
              <a:endParaRPr lang="pt-BR" altLang="es-AR" sz="980" dirty="0">
                <a:latin typeface="+mn-lt"/>
              </a:endParaRP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70816512-E80F-4DA4-AB6B-0DAF32AA4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2" y="2226802"/>
              <a:ext cx="5836797" cy="6744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es-AR" sz="980" dirty="0">
                  <a:latin typeface="+mn-lt"/>
                </a:rPr>
                <a:t>Não haver riscos colaterais de atividades realizadas parcialmente;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Análise estruturada das ações necessárias e condições das instalações antes da partida dos equipamentos por um time Multidisciplinar;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Definição de um plano de ação com ações impeditivas e não impeditivas para o comissionamento a frio.</a:t>
              </a:r>
            </a:p>
            <a:p>
              <a:pPr eaLnBrk="1" hangingPunct="1"/>
              <a:r>
                <a:rPr lang="pt-BR" altLang="es-AR" sz="980" dirty="0">
                  <a:latin typeface="+mn-lt"/>
                </a:rPr>
                <a:t>Manter a integridade dos colaboradores, instalações e do meio ambiente na partida a frio dos equipamentos;</a:t>
              </a: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59ADDE7D-8FA6-48F5-865A-02DFB32D7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4" y="1348177"/>
              <a:ext cx="5836796" cy="3512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176"/>
                </a:spcBef>
              </a:pPr>
              <a:r>
                <a:rPr lang="pt-BR" altLang="es-AR" sz="980" dirty="0">
                  <a:latin typeface="+mn-lt"/>
                </a:rPr>
                <a:t>É a ferramenta usada no momento onde ocorre a entrega do equipamento / processo e verificações pelo Executante para o Dono do Equipamento. Estabelece uma relação de análise em conjunto entre a Engenharia/Operação, endereçando pendências de montagem que ainda tenham que ser resolvidas</a:t>
              </a:r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219172AA-E936-450D-8A44-1D6ECD17F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663" y="1797319"/>
              <a:ext cx="5836797" cy="3267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es-AR" sz="980" dirty="0">
                  <a:latin typeface="+mn-lt"/>
                </a:rPr>
                <a:t>Estabelecer uma autorização de entrega e aceite de equipamentos, instalações e/ou serviços de forma formal e </a:t>
              </a:r>
              <a:r>
                <a:rPr lang="pt-BR" altLang="es-AR" sz="980" dirty="0" err="1">
                  <a:latin typeface="+mn-lt"/>
                </a:rPr>
                <a:t>multi-criterial</a:t>
              </a:r>
              <a:r>
                <a:rPr lang="pt-BR" altLang="es-AR" sz="980" dirty="0">
                  <a:latin typeface="+mn-lt"/>
                </a:rPr>
                <a:t> para que possa realizar os processos de comissionamento a frio e a quente</a:t>
              </a:r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96F32D2D-294C-4732-8AE3-EE877AB92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013818"/>
              <a:ext cx="925335" cy="229092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SIGNIFICADO</a:t>
              </a:r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929419E6-612D-46D6-89EB-D9277C4AF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345693"/>
              <a:ext cx="925335" cy="3512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 QUE É</a:t>
              </a:r>
            </a:p>
          </p:txBody>
        </p: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6A6DD57F-37FB-43FF-B195-A9651EBA6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1788590"/>
              <a:ext cx="925335" cy="335429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>
                  <a:solidFill>
                    <a:schemeClr val="bg1"/>
                  </a:solidFill>
                  <a:latin typeface="Arial Narrow" panose="020B0606020202030204" pitchFamily="34" charset="0"/>
                </a:rPr>
                <a:t>OBJETIVO</a:t>
              </a:r>
            </a:p>
          </p:txBody>
        </p:sp>
        <p:sp>
          <p:nvSpPr>
            <p:cNvPr id="50" name="Rectangle 18">
              <a:extLst>
                <a:ext uri="{FF2B5EF4-FFF2-40B4-BE49-F238E27FC236}">
                  <a16:creationId xmlns:a16="http://schemas.microsoft.com/office/drawing/2014/main" id="{97953F70-E76B-42F2-98F6-85301174C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66" y="2226802"/>
              <a:ext cx="925335" cy="674457"/>
            </a:xfrm>
            <a:prstGeom prst="rect">
              <a:avLst/>
            </a:prstGeom>
            <a:solidFill>
              <a:srgbClr val="004A8F"/>
            </a:solidFill>
            <a:ln w="28575">
              <a:solidFill>
                <a:srgbClr val="004A8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s-AR" sz="98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RESULTADOS</a:t>
              </a:r>
            </a:p>
            <a:p>
              <a:pPr algn="ctr" eaLnBrk="1" hangingPunct="1"/>
              <a:r>
                <a:rPr lang="pt-BR" altLang="es-AR" sz="98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ESPERADOS</a:t>
              </a:r>
            </a:p>
          </p:txBody>
        </p:sp>
      </p:grpSp>
      <p:pic>
        <p:nvPicPr>
          <p:cNvPr id="54" name="Imagem 53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" y="5855052"/>
            <a:ext cx="804896" cy="77429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FCF9680-68C3-4274-9BA9-C84A5BA022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 t="7690" r="15292" b="4615"/>
          <a:stretch/>
        </p:blipFill>
        <p:spPr>
          <a:xfrm rot="5400000">
            <a:off x="8559244" y="1486915"/>
            <a:ext cx="3824493" cy="295524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F1AF3DE-B670-4533-80E8-16F25F7033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" t="10787" r="15459" b="4375"/>
          <a:stretch/>
        </p:blipFill>
        <p:spPr>
          <a:xfrm rot="5400000">
            <a:off x="5427798" y="1484643"/>
            <a:ext cx="3824495" cy="29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402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42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4581999" y="310585"/>
            <a:ext cx="2139368" cy="5749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68" b="1" dirty="0"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/>
            <a:r>
              <a:rPr lang="pt-BR" sz="1568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06- PÓS PARADA)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82D86BD-7826-45BA-98A0-B3B082E147AE}"/>
              </a:ext>
            </a:extLst>
          </p:cNvPr>
          <p:cNvSpPr txBox="1"/>
          <p:nvPr/>
        </p:nvSpPr>
        <p:spPr>
          <a:xfrm>
            <a:off x="3043082" y="3676985"/>
            <a:ext cx="5977935" cy="1917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7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(FASE 06- PÓS PARADA)- ENCERRAMENTO TÉCNICO / ADMINISTRATIVO</a:t>
            </a:r>
            <a:endParaRPr lang="pt-BR" sz="1372" dirty="0"/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Dispensa formal das empresas terceiras.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Retirada da infraestrutura.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Contabilização e devolução de materiais para almoxarifado.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Identificar melhorias e lições aprendidas.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Análise da curva de </a:t>
            </a:r>
            <a:r>
              <a:rPr lang="pt-BR" sz="1372" dirty="0" err="1"/>
              <a:t>Ramp</a:t>
            </a:r>
            <a:r>
              <a:rPr lang="pt-BR" sz="1372" dirty="0"/>
              <a:t> </a:t>
            </a:r>
            <a:r>
              <a:rPr lang="pt-BR" sz="1372" dirty="0" err="1"/>
              <a:t>up</a:t>
            </a:r>
            <a:r>
              <a:rPr lang="pt-BR" sz="1372" dirty="0"/>
              <a:t>;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r>
              <a:rPr lang="pt-BR" sz="1372" dirty="0"/>
              <a:t>Preparar relatório final da parada com detalhamento das atividades realizadas.</a:t>
            </a:r>
          </a:p>
          <a:p>
            <a:pPr marL="168038" indent="-168038">
              <a:buFont typeface="Wingdings" panose="05000000000000000000" pitchFamily="2" charset="2"/>
              <a:buChar char="Ø"/>
            </a:pPr>
            <a:endParaRPr lang="pt-BR" sz="882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4" y="62727"/>
            <a:ext cx="1420354" cy="433854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10140421" y="1119071"/>
            <a:ext cx="1599024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sp>
        <p:nvSpPr>
          <p:cNvPr id="4" name="Retângulo de cantos arredondados 3"/>
          <p:cNvSpPr/>
          <p:nvPr/>
        </p:nvSpPr>
        <p:spPr>
          <a:xfrm>
            <a:off x="2983265" y="3607237"/>
            <a:ext cx="6044228" cy="1917263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3263462" y="1132143"/>
            <a:ext cx="6812450" cy="24750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H="1">
            <a:off x="9027494" y="2328759"/>
            <a:ext cx="2653217" cy="289620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agem 37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cxnSp>
        <p:nvCxnSpPr>
          <p:cNvPr id="11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566636" y="1708678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780051" y="1710945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315920" y="936890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338475" y="1694853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5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798025" y="1060380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356419" y="1694854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814772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904387" y="1685298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400613" y="1677054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852348" y="1304064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379095" y="1253122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22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243543" y="1694734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664882" y="1263247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669305" y="1926293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559399" y="1979429"/>
            <a:ext cx="1128834" cy="427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03)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331540" y="1979429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747363" y="1979429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362411" y="1979429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638951" y="1231935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684631" y="1979429"/>
            <a:ext cx="710452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ESCOPO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225559" y="1694854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611755" y="1231935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</p:spTree>
    <p:extLst>
      <p:ext uri="{BB962C8B-B14F-4D97-AF65-F5344CB8AC3E}">
        <p14:creationId xmlns:p14="http://schemas.microsoft.com/office/powerpoint/2010/main" val="12509106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21" y="62776"/>
            <a:ext cx="1420333" cy="43384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8782615-20C3-41A9-B549-6A7422DEE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476" y="5770472"/>
            <a:ext cx="804884" cy="77428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0B5C76A-23D7-4706-A7FB-469C06541A92}"/>
              </a:ext>
            </a:extLst>
          </p:cNvPr>
          <p:cNvSpPr txBox="1">
            <a:spLocks/>
          </p:cNvSpPr>
          <p:nvPr/>
        </p:nvSpPr>
        <p:spPr bwMode="gray">
          <a:xfrm>
            <a:off x="80839" y="53285"/>
            <a:ext cx="9451781" cy="36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defTabSz="1193860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359851" algn="l"/>
              </a:tabLst>
              <a:defRPr sz="5881" b="1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2pPr>
            <a:lvl3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3pPr>
            <a:lvl4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4pPr>
            <a:lvl5pPr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5pPr>
            <a:lvl6pPr marL="609630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6pPr>
            <a:lvl7pPr marL="1219261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7pPr>
            <a:lvl8pPr marL="1828891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8pPr>
            <a:lvl9pPr marL="2438522" algn="l" defTabSz="1193860" rtl="0" eaLnBrk="1" fontAlgn="base" hangingPunct="1">
              <a:spcBef>
                <a:spcPct val="0"/>
              </a:spcBef>
              <a:spcAft>
                <a:spcPct val="0"/>
              </a:spcAft>
              <a:defRPr sz="2533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pt-BR" sz="2352" kern="0" dirty="0">
                <a:solidFill>
                  <a:prstClr val="black"/>
                </a:solidFill>
              </a:rPr>
              <a:t>Próximos Passos: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09957"/>
            <a:ext cx="7469026" cy="416224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07" y="3313132"/>
            <a:ext cx="6917354" cy="19087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tângulo de cantos arredondados 10"/>
          <p:cNvSpPr/>
          <p:nvPr/>
        </p:nvSpPr>
        <p:spPr>
          <a:xfrm>
            <a:off x="2129597" y="671590"/>
            <a:ext cx="1965701" cy="12347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8"/>
          </a:p>
        </p:txBody>
      </p:sp>
      <p:cxnSp>
        <p:nvCxnSpPr>
          <p:cNvPr id="12" name="Straight Connector 88">
            <a:extLst>
              <a:ext uri="{FF2B5EF4-FFF2-40B4-BE49-F238E27FC236}">
                <a16:creationId xmlns:a16="http://schemas.microsoft.com/office/drawing/2014/main" id="{FDF6644A-4045-4343-8392-B0BF61B9D65C}"/>
              </a:ext>
            </a:extLst>
          </p:cNvPr>
          <p:cNvCxnSpPr>
            <a:cxnSpLocks/>
          </p:cNvCxnSpPr>
          <p:nvPr/>
        </p:nvCxnSpPr>
        <p:spPr>
          <a:xfrm flipV="1">
            <a:off x="9412812" y="1193780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88">
            <a:extLst>
              <a:ext uri="{FF2B5EF4-FFF2-40B4-BE49-F238E27FC236}">
                <a16:creationId xmlns:a16="http://schemas.microsoft.com/office/drawing/2014/main" id="{AD5649EC-CE54-4EC8-9763-3B1FCD5FE897}"/>
              </a:ext>
            </a:extLst>
          </p:cNvPr>
          <p:cNvCxnSpPr>
            <a:cxnSpLocks/>
          </p:cNvCxnSpPr>
          <p:nvPr/>
        </p:nvCxnSpPr>
        <p:spPr>
          <a:xfrm flipV="1">
            <a:off x="6626227" y="1196047"/>
            <a:ext cx="0" cy="2153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 Same Side Corner Rectangle 83">
            <a:extLst>
              <a:ext uri="{FF2B5EF4-FFF2-40B4-BE49-F238E27FC236}">
                <a16:creationId xmlns:a16="http://schemas.microsoft.com/office/drawing/2014/main" id="{0B78E72A-2353-4AFF-B77E-56B87EA9637A}"/>
              </a:ext>
            </a:extLst>
          </p:cNvPr>
          <p:cNvSpPr/>
          <p:nvPr/>
        </p:nvSpPr>
        <p:spPr>
          <a:xfrm rot="16200000" flipH="1">
            <a:off x="1162096" y="421992"/>
            <a:ext cx="248212" cy="17641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5" name="Rectangle 81">
            <a:extLst>
              <a:ext uri="{FF2B5EF4-FFF2-40B4-BE49-F238E27FC236}">
                <a16:creationId xmlns:a16="http://schemas.microsoft.com/office/drawing/2014/main" id="{8DC3CFF4-4759-4778-9A18-646F1F377A99}"/>
              </a:ext>
            </a:extLst>
          </p:cNvPr>
          <p:cNvSpPr/>
          <p:nvPr/>
        </p:nvSpPr>
        <p:spPr>
          <a:xfrm>
            <a:off x="6184651" y="1179955"/>
            <a:ext cx="1859404" cy="248215"/>
          </a:xfrm>
          <a:prstGeom prst="rect">
            <a:avLst/>
          </a:prstGeom>
          <a:solidFill>
            <a:srgbClr val="81D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04/11 A 03/12/21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6" name="Round Same Side Corner Rectangle 77">
            <a:extLst>
              <a:ext uri="{FF2B5EF4-FFF2-40B4-BE49-F238E27FC236}">
                <a16:creationId xmlns:a16="http://schemas.microsoft.com/office/drawing/2014/main" id="{8B212AF6-38D8-44F6-91E5-C6EA9578ED76}"/>
              </a:ext>
            </a:extLst>
          </p:cNvPr>
          <p:cNvSpPr/>
          <p:nvPr/>
        </p:nvSpPr>
        <p:spPr>
          <a:xfrm rot="5400000">
            <a:off x="10644201" y="545482"/>
            <a:ext cx="248211" cy="15171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 sz="1176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7" name="Rectangle 50">
            <a:extLst>
              <a:ext uri="{FF2B5EF4-FFF2-40B4-BE49-F238E27FC236}">
                <a16:creationId xmlns:a16="http://schemas.microsoft.com/office/drawing/2014/main" id="{624B054F-EFB9-4101-B816-EDC75B71128E}"/>
              </a:ext>
            </a:extLst>
          </p:cNvPr>
          <p:cNvSpPr/>
          <p:nvPr/>
        </p:nvSpPr>
        <p:spPr>
          <a:xfrm>
            <a:off x="2202595" y="1179956"/>
            <a:ext cx="1834706" cy="248216"/>
          </a:xfrm>
          <a:prstGeom prst="rect">
            <a:avLst/>
          </a:prstGeom>
          <a:solidFill>
            <a:srgbClr val="25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20/09 a 08/10/21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61FD758-8E5B-4FAD-887E-C038B65690A4}"/>
              </a:ext>
            </a:extLst>
          </p:cNvPr>
          <p:cNvSpPr txBox="1"/>
          <p:nvPr/>
        </p:nvSpPr>
        <p:spPr>
          <a:xfrm>
            <a:off x="660948" y="717037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INFORMAÇÕES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2887DB0-6E21-43B8-9C09-96B0FA716969}"/>
              </a:ext>
            </a:extLst>
          </p:cNvPr>
          <p:cNvSpPr txBox="1"/>
          <p:nvPr/>
        </p:nvSpPr>
        <p:spPr>
          <a:xfrm>
            <a:off x="750563" y="1170400"/>
            <a:ext cx="996372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 a 17/09/21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60EE6AB-E8F0-4572-B487-B42B4D508B27}"/>
              </a:ext>
            </a:extLst>
          </p:cNvPr>
          <p:cNvSpPr txBox="1"/>
          <p:nvPr/>
        </p:nvSpPr>
        <p:spPr>
          <a:xfrm>
            <a:off x="10246789" y="1162156"/>
            <a:ext cx="1035649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JANEIRO DE 21</a:t>
            </a:r>
            <a:endParaRPr lang="bg-BG" sz="1078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BF0A434-CF17-4515-BF4C-79C81D9358CD}"/>
              </a:ext>
            </a:extLst>
          </p:cNvPr>
          <p:cNvSpPr txBox="1"/>
          <p:nvPr/>
        </p:nvSpPr>
        <p:spPr>
          <a:xfrm>
            <a:off x="6698524" y="789166"/>
            <a:ext cx="787419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PARADA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sz="882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9CD94DB-FC2A-4C2C-9A75-E6522D3DFD6B}"/>
              </a:ext>
            </a:extLst>
          </p:cNvPr>
          <p:cNvSpPr txBox="1"/>
          <p:nvPr/>
        </p:nvSpPr>
        <p:spPr>
          <a:xfrm>
            <a:off x="10225271" y="738224"/>
            <a:ext cx="1133055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ADMINISTRATIVO</a:t>
            </a:r>
          </a:p>
        </p:txBody>
      </p:sp>
      <p:sp>
        <p:nvSpPr>
          <p:cNvPr id="23" name="Rectangle 81">
            <a:extLst>
              <a:ext uri="{FF2B5EF4-FFF2-40B4-BE49-F238E27FC236}">
                <a16:creationId xmlns:a16="http://schemas.microsoft.com/office/drawing/2014/main" id="{77CD3C20-66F8-4A7B-96FB-C03458BABE20}"/>
              </a:ext>
            </a:extLst>
          </p:cNvPr>
          <p:cNvSpPr/>
          <p:nvPr/>
        </p:nvSpPr>
        <p:spPr>
          <a:xfrm>
            <a:off x="8089719" y="1179836"/>
            <a:ext cx="1876051" cy="248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cs typeface="Calibri" panose="020F0502020204030204" pitchFamily="34" charset="0"/>
              </a:rPr>
              <a:t>5/12/21 a 02/01/22</a:t>
            </a:r>
            <a:endParaRPr lang="bg-BG" sz="1078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3CA51BA-FCCA-4251-A41A-337159D89D9B}"/>
              </a:ext>
            </a:extLst>
          </p:cNvPr>
          <p:cNvSpPr txBox="1"/>
          <p:nvPr/>
        </p:nvSpPr>
        <p:spPr>
          <a:xfrm>
            <a:off x="8511058" y="748349"/>
            <a:ext cx="971234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6A8E43C-8D58-4F70-9EDF-D00624C6EE7B}"/>
              </a:ext>
            </a:extLst>
          </p:cNvPr>
          <p:cNvSpPr txBox="1"/>
          <p:nvPr/>
        </p:nvSpPr>
        <p:spPr>
          <a:xfrm>
            <a:off x="515481" y="1411395"/>
            <a:ext cx="1340748" cy="42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01)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C17135-BFE2-44C9-BF67-7C50F2991BE7}"/>
              </a:ext>
            </a:extLst>
          </p:cNvPr>
          <p:cNvSpPr txBox="1"/>
          <p:nvPr/>
        </p:nvSpPr>
        <p:spPr>
          <a:xfrm>
            <a:off x="4406607" y="1464531"/>
            <a:ext cx="1126770" cy="256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PLANEJAMENTO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4492CAB-35AE-458C-A1F9-8435B83612B0}"/>
              </a:ext>
            </a:extLst>
          </p:cNvPr>
          <p:cNvSpPr txBox="1"/>
          <p:nvPr/>
        </p:nvSpPr>
        <p:spPr>
          <a:xfrm>
            <a:off x="6177716" y="1464531"/>
            <a:ext cx="1829037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MOBILIZAÇÃO DE RECURSO</a:t>
            </a:r>
            <a:r>
              <a:rPr lang="pt-BR" sz="98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04)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9583A77-EC3E-4234-B9AB-2551987EF87C}"/>
              </a:ext>
            </a:extLst>
          </p:cNvPr>
          <p:cNvSpPr txBox="1"/>
          <p:nvPr/>
        </p:nvSpPr>
        <p:spPr>
          <a:xfrm>
            <a:off x="8593539" y="1464531"/>
            <a:ext cx="806272" cy="407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98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05)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592CC91-2413-4866-9DA3-C3E04A7BC890}"/>
              </a:ext>
            </a:extLst>
          </p:cNvPr>
          <p:cNvSpPr txBox="1"/>
          <p:nvPr/>
        </p:nvSpPr>
        <p:spPr>
          <a:xfrm>
            <a:off x="10208587" y="1464531"/>
            <a:ext cx="1164476" cy="392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ENCERRAMENTO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06)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FFA6B30-48C1-4311-888F-93B86287E3D6}"/>
              </a:ext>
            </a:extLst>
          </p:cNvPr>
          <p:cNvSpPr txBox="1"/>
          <p:nvPr/>
        </p:nvSpPr>
        <p:spPr>
          <a:xfrm>
            <a:off x="4485127" y="717037"/>
            <a:ext cx="1005797" cy="36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ATIVIDADES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CB5310E-24F8-4E10-8BBA-B085817BDA22}"/>
              </a:ext>
            </a:extLst>
          </p:cNvPr>
          <p:cNvSpPr txBox="1"/>
          <p:nvPr/>
        </p:nvSpPr>
        <p:spPr>
          <a:xfrm>
            <a:off x="2531942" y="1402388"/>
            <a:ext cx="1181734" cy="419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DET. DO ESCOPO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(FASE 02)</a:t>
            </a:r>
          </a:p>
        </p:txBody>
      </p:sp>
      <p:sp>
        <p:nvSpPr>
          <p:cNvPr id="32" name="Rectangle 50">
            <a:extLst>
              <a:ext uri="{FF2B5EF4-FFF2-40B4-BE49-F238E27FC236}">
                <a16:creationId xmlns:a16="http://schemas.microsoft.com/office/drawing/2014/main" id="{1793372A-2E13-4652-93DB-908C7A55B75B}"/>
              </a:ext>
            </a:extLst>
          </p:cNvPr>
          <p:cNvSpPr/>
          <p:nvPr/>
        </p:nvSpPr>
        <p:spPr>
          <a:xfrm>
            <a:off x="4071735" y="1179956"/>
            <a:ext cx="2066471" cy="248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44" tIns="40321" rIns="80644" bIns="40321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78" b="1" dirty="0">
                <a:solidFill>
                  <a:prstClr val="white"/>
                </a:solidFill>
                <a:cs typeface="Calibri" panose="020F0502020204030204" pitchFamily="34" charset="0"/>
              </a:rPr>
              <a:t>11 a 12/11/21</a:t>
            </a:r>
            <a:endParaRPr lang="bg-BG" sz="1078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F370403-9AF5-467F-9956-720D23610F9B}"/>
              </a:ext>
            </a:extLst>
          </p:cNvPr>
          <p:cNvSpPr txBox="1"/>
          <p:nvPr/>
        </p:nvSpPr>
        <p:spPr>
          <a:xfrm>
            <a:off x="2457931" y="717037"/>
            <a:ext cx="1035622" cy="361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882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DETALHAMENTO DO ESCOPO</a:t>
            </a:r>
          </a:p>
        </p:txBody>
      </p:sp>
    </p:spTree>
    <p:extLst>
      <p:ext uri="{BB962C8B-B14F-4D97-AF65-F5344CB8AC3E}">
        <p14:creationId xmlns:p14="http://schemas.microsoft.com/office/powerpoint/2010/main" val="11068216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949113" cy="672147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0"/>
            <a:ext cx="11949112" cy="6721475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Por fim.. Como vencemos Grandes Desafios?</a:t>
            </a:r>
          </a:p>
          <a:p>
            <a:endParaRPr lang="pt-BR" sz="4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t-BR" sz="4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t-BR" sz="4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t-BR" sz="4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sz="800" dirty="0">
                <a:solidFill>
                  <a:schemeClr val="accent1">
                    <a:lumMod val="50000"/>
                  </a:schemeClr>
                </a:solidFill>
                <a:hlinkClick r:id="rId4"/>
              </a:rPr>
              <a:t>https://youtu.be/Y3uAXxlDwFM</a:t>
            </a:r>
            <a:endParaRPr lang="pt-BR" sz="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t-BR" sz="4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Juntos vamos começar 2022 com TUDO!!!</a:t>
            </a: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Grandes Desafios = Conquistas Inesquecíveis!</a:t>
            </a:r>
          </a:p>
        </p:txBody>
      </p:sp>
    </p:spTree>
    <p:extLst>
      <p:ext uri="{BB962C8B-B14F-4D97-AF65-F5344CB8AC3E}">
        <p14:creationId xmlns:p14="http://schemas.microsoft.com/office/powerpoint/2010/main" val="30010815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949113" cy="672147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00000000-0008-0000-0000-00000E0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549" y="5770507"/>
            <a:ext cx="804896" cy="77429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0"/>
            <a:ext cx="11949112" cy="6721475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GRANDE PARADA </a:t>
            </a: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GSP</a:t>
            </a: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DEZ – 2021</a:t>
            </a:r>
          </a:p>
          <a:p>
            <a:pPr algn="ctr"/>
            <a:endParaRPr lang="pt-BR" sz="4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pt-BR" sz="4800" dirty="0">
                <a:solidFill>
                  <a:schemeClr val="accent1">
                    <a:lumMod val="50000"/>
                  </a:schemeClr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9106180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lt;root reqver=&quot;23045&quot;&gt;&lt;version val=&quot;24121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4&quot;&gt;&lt;elem m_fUsage=&quot;2.30048999999999990000E+000&quot;&gt;&lt;m_msothmcolidx val=&quot;0&quot;/&gt;&lt;m_rgb r=&quot;66&quot; g=&quot;66&quot; b=&quot;66&quot;/&gt;&lt;m_nBrightness val=&quot;0&quot;/&gt;&lt;/elem&gt;&lt;elem m_fUsage=&quot;1.00000000000000000000E+000&quot;&gt;&lt;m_msothmcolidx val=&quot;0&quot;/&gt;&lt;m_rgb r=&quot;F2&quot; g=&quot;7F&quot; b=&quot;00&quot;/&gt;&lt;m_nBrightness val=&quot;0&quot;/&gt;&lt;/elem&gt;&lt;elem m_fUsage=&quot;7.29000000000000090000E-001&quot;&gt;&lt;m_msothmcolidx val=&quot;0&quot;/&gt;&lt;m_rgb r=&quot;CD&quot; g=&quot;20&quot; b=&quot;2C&quot;/&gt;&lt;m_nBrightness val=&quot;0&quot;/&gt;&lt;/elem&gt;&lt;elem m_fUsage=&quot;6.56100000000000130000E-001&quot;&gt;&lt;m_msothmcolidx val=&quot;0&quot;/&gt;&lt;m_rgb r=&quot;A3&quot; g=&quot;B3&quot; b=&quot;0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PVERSION" val="5"/>
  <p:tag name="TPFULLVERSION" val="5.3.2.24"/>
  <p:tag name="PPTVERSION" val="14"/>
  <p:tag name="TPOS" val="2"/>
  <p:tag name="APLORISREVISION" val="14"/>
  <p:tag name="ISNEWSLIDENUMBER" val="True"/>
  <p:tag name="NEWNAMES2" val="True"/>
  <p:tag name="PREVIOUSNAME" val="C:\Temp\Development\McK FirmFormat\McKinsey.FirmFormat-insiders\McK FirmFormat Templates\Templates\Firm Format - template - LOP - wide - RL.potx"/>
  <p:tag name="MTBTACCENT" val="Text2ColorBoldText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H9ZwoHSuCR78c27mzdF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_2_PBIgQA3Ya9fcxubm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mrCLOXQlJ4fZqFVNVat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H9ZwoHSuCR78c27mzdF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_2_PBIgQA3Ya9fcxubm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mrCLOXQlJ4fZqFVNVat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H9ZwoHSuCR78c27mzdF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_2_PBIgQA3Ya9fcxubm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mrCLOXQlJ4fZqFVNVat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H9ZwoHSuCR78c27mzdF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_2_PBIgQA3Ya9fcxubm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mrCLOXQlJ4fZqFVNVat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H9ZwoHSuCR78c27mzdF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b81zqfBgl0xjx4jYTi4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_2_PBIgQA3Ya9fcxubm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mrCLOXQlJ4fZqFVNVat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_o8KuH6AVTa54QBJ9PwA"/>
</p:tagLst>
</file>

<file path=ppt/theme/theme1.xml><?xml version="1.0" encoding="utf-8"?>
<a:theme xmlns:a="http://schemas.openxmlformats.org/drawingml/2006/main" name="Firm Format - template_Blue">
  <a:themeElements>
    <a:clrScheme name="Custom 4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0AD47"/>
      </a:accent5>
      <a:accent6>
        <a:srgbClr val="7F7F7F"/>
      </a:accent6>
      <a:hlink>
        <a:srgbClr val="5B9BD5"/>
      </a:hlink>
      <a:folHlink>
        <a:srgbClr val="0B4D8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blue - wide" id="{C56773C1-6908-4CBF-B5D9-C915CDB687C7}" vid="{2E542057-194C-4F25-B22F-33A34DA172FE}"/>
    </a:ext>
  </a:extLst>
</a:theme>
</file>

<file path=ppt/theme/theme2.xml><?xml version="1.0" encoding="utf-8"?>
<a:theme xmlns:a="http://schemas.openxmlformats.org/drawingml/2006/main" name="1_Firm Format - template_Blue">
  <a:themeElements>
    <a:clrScheme name="Custom 4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0AD47"/>
      </a:accent5>
      <a:accent6>
        <a:srgbClr val="7F7F7F"/>
      </a:accent6>
      <a:hlink>
        <a:srgbClr val="5B9BD5"/>
      </a:hlink>
      <a:folHlink>
        <a:srgbClr val="0B4D8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blue - wide" id="{C56773C1-6908-4CBF-B5D9-C915CDB687C7}" vid="{2E542057-194C-4F25-B22F-33A34DA172FE}"/>
    </a:ext>
  </a:extLst>
</a:theme>
</file>

<file path=ppt/theme/theme3.xml><?xml version="1.0" encoding="utf-8"?>
<a:theme xmlns:a="http://schemas.openxmlformats.org/drawingml/2006/main" name="2_Firm Format - template_Blue">
  <a:themeElements>
    <a:clrScheme name="Custom 4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0AD47"/>
      </a:accent5>
      <a:accent6>
        <a:srgbClr val="7F7F7F"/>
      </a:accent6>
      <a:hlink>
        <a:srgbClr val="5B9BD5"/>
      </a:hlink>
      <a:folHlink>
        <a:srgbClr val="0B4D8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blue - wide" id="{C56773C1-6908-4CBF-B5D9-C915CDB687C7}" vid="{2E542057-194C-4F25-B22F-33A34DA172FE}"/>
    </a:ext>
  </a:extLst>
</a:theme>
</file>

<file path=ppt/theme/theme4.xml><?xml version="1.0" encoding="utf-8"?>
<a:theme xmlns:a="http://schemas.openxmlformats.org/drawingml/2006/main" name="3_Firm Format - template_Blue">
  <a:themeElements>
    <a:clrScheme name="Custom 4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0AD47"/>
      </a:accent5>
      <a:accent6>
        <a:srgbClr val="7F7F7F"/>
      </a:accent6>
      <a:hlink>
        <a:srgbClr val="5B9BD5"/>
      </a:hlink>
      <a:folHlink>
        <a:srgbClr val="0B4D8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blue - wide" id="{C56773C1-6908-4CBF-B5D9-C915CDB687C7}" vid="{2E542057-194C-4F25-B22F-33A34DA172FE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Firm Format - template_Blue">
  <a:themeElements>
    <a:clrScheme name="Custom 4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0AD47"/>
      </a:accent5>
      <a:accent6>
        <a:srgbClr val="7F7F7F"/>
      </a:accent6>
      <a:hlink>
        <a:srgbClr val="5B9BD5"/>
      </a:hlink>
      <a:folHlink>
        <a:srgbClr val="0B4D8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blue - wide" id="{C56773C1-6908-4CBF-B5D9-C915CDB687C7}" vid="{2E542057-194C-4F25-B22F-33A34DA172FE}"/>
    </a:ext>
  </a:extLst>
</a:theme>
</file>

<file path=ppt/theme/theme7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40472C575B7F4FAE450F0D889F8985" ma:contentTypeVersion="12" ma:contentTypeDescription="Create a new document." ma:contentTypeScope="" ma:versionID="ec97c2efea3db9a9dfc0a9e6b0889659">
  <xsd:schema xmlns:xsd="http://www.w3.org/2001/XMLSchema" xmlns:xs="http://www.w3.org/2001/XMLSchema" xmlns:p="http://schemas.microsoft.com/office/2006/metadata/properties" xmlns:ns3="acd95bc1-b646-4a1a-ab2b-b8c0cc14f5bc" xmlns:ns4="154e23c6-a8a7-4395-8312-9d2bb0c20585" targetNamespace="http://schemas.microsoft.com/office/2006/metadata/properties" ma:root="true" ma:fieldsID="ff811e206507dd57cd3e596329d44a53" ns3:_="" ns4:_="">
    <xsd:import namespace="acd95bc1-b646-4a1a-ab2b-b8c0cc14f5bc"/>
    <xsd:import namespace="154e23c6-a8a7-4395-8312-9d2bb0c2058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d95bc1-b646-4a1a-ab2b-b8c0cc14f5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4e23c6-a8a7-4395-8312-9d2bb0c205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5169369-B90B-445D-AC2F-CF64008147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D1231E-A69F-430E-9D13-315E32D22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d95bc1-b646-4a1a-ab2b-b8c0cc14f5bc"/>
    <ds:schemaRef ds:uri="154e23c6-a8a7-4395-8312-9d2bb0c205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9F8D6B-B449-4D4F-9AE8-723197F01695}">
  <ds:schemaRefs>
    <ds:schemaRef ds:uri="http://purl.org/dc/dcmitype/"/>
    <ds:schemaRef ds:uri="154e23c6-a8a7-4395-8312-9d2bb0c2058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acd95bc1-b646-4a1a-ab2b-b8c0cc14f5bc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12196</Words>
  <Application>Microsoft Office PowerPoint</Application>
  <PresentationFormat>Personalizar</PresentationFormat>
  <Paragraphs>2851</Paragraphs>
  <Slides>87</Slides>
  <Notes>51</Notes>
  <HiddenSlides>0</HiddenSlides>
  <MMClips>0</MMClips>
  <ScaleCrop>false</ScaleCrop>
  <HeadingPairs>
    <vt:vector size="8" baseType="variant">
      <vt:variant>
        <vt:lpstr>Fontes usadas</vt:lpstr>
      </vt:variant>
      <vt:variant>
        <vt:i4>9</vt:i4>
      </vt:variant>
      <vt:variant>
        <vt:lpstr>Tema</vt:lpstr>
      </vt:variant>
      <vt:variant>
        <vt:i4>8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87</vt:i4>
      </vt:variant>
    </vt:vector>
  </HeadingPairs>
  <TitlesOfParts>
    <vt:vector size="105" baseType="lpstr">
      <vt:lpstr>Abwechselnschrift</vt:lpstr>
      <vt:lpstr>Arial</vt:lpstr>
      <vt:lpstr>Arial Narrow</vt:lpstr>
      <vt:lpstr>Barlow</vt:lpstr>
      <vt:lpstr>Calibri</vt:lpstr>
      <vt:lpstr>Calibri Light</vt:lpstr>
      <vt:lpstr>Hattori Hanzo</vt:lpstr>
      <vt:lpstr>Open Sans</vt:lpstr>
      <vt:lpstr>Wingdings</vt:lpstr>
      <vt:lpstr>Firm Format - template_Blue</vt:lpstr>
      <vt:lpstr>1_Firm Format - template_Blue</vt:lpstr>
      <vt:lpstr>2_Firm Format - template_Blue</vt:lpstr>
      <vt:lpstr>3_Firm Format - template_Blue</vt:lpstr>
      <vt:lpstr>Tema do Office</vt:lpstr>
      <vt:lpstr>4_Firm Format - template_Blue</vt:lpstr>
      <vt:lpstr>1_Tema do Office</vt:lpstr>
      <vt:lpstr>4_Tema do Office</vt:lpstr>
      <vt:lpstr>think-cell Slide</vt:lpstr>
      <vt:lpstr>Apresentação do PowerPoint</vt:lpstr>
      <vt:lpstr>Apresentação do PowerPoint</vt:lpstr>
      <vt:lpstr>Premissas Grande Parada GSP Dezembro 2021:</vt:lpstr>
      <vt:lpstr>Empresa contratada gerenciamento - Apresentação:</vt:lpstr>
      <vt:lpstr>Empresa contratada gerenciamento - Equipe:</vt:lpstr>
      <vt:lpstr>Empresa contratada gerenciamento - Apresentação: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Grande Parada – Calendário Preliminar:</vt:lpstr>
      <vt:lpstr>Apresentação do PowerPoint</vt:lpstr>
      <vt:lpstr>Síntese de Orçamento Preliminar OPEX:</vt:lpstr>
      <vt:lpstr>Síntese de Bugdet OPEX:</vt:lpstr>
      <vt:lpstr>Apresentação do PowerPoint</vt:lpstr>
      <vt:lpstr>Apresentação do PowerPoint</vt:lpstr>
      <vt:lpstr>IDs e IAs – CAPEX – Out of Plan – antecipações da PI 2022:</vt:lpstr>
      <vt:lpstr>Apresentação do PowerPoint</vt:lpstr>
      <vt:lpstr>Acompanhamento do Avanço: Metod. Preditiva + Ágile</vt:lpstr>
      <vt:lpstr>Acompanhamento do Avanço: Metod. Preditiva + Ágile</vt:lpstr>
      <vt:lpstr>Apresentação do PowerPoint</vt:lpstr>
      <vt:lpstr>Apresentação do PowerPoint</vt:lpstr>
      <vt:lpstr>Apresentação do PowerPoint</vt:lpstr>
      <vt:lpstr>Escopo e Bugdet Grande Reforma Shredder – Custo Operacional:</vt:lpstr>
      <vt:lpstr>Escopo e Bugdet Grande Reforma Shredder – Custo Manutenção:</vt:lpstr>
      <vt:lpstr>Troca do Rotor do Moinho Shredder:</vt:lpstr>
      <vt:lpstr>Recuperação do Alimentador de Sapatas (Apron) do Shredder:</vt:lpstr>
      <vt:lpstr>Recuperação do Piso da Baia da TC10A do Shredder:</vt:lpstr>
      <vt:lpstr>Iluminação Galpão Não Ferrosos:</vt:lpstr>
      <vt:lpstr>Troca do eixo de articulação da carcaça média (CR1):</vt:lpstr>
      <vt:lpstr>Apresentação do PowerPoint</vt:lpstr>
      <vt:lpstr>Escopo e Bugdet Grande Reforma Aciaria:</vt:lpstr>
      <vt:lpstr>Escopo e Bugdet Grande Reforma Aciaria:</vt:lpstr>
      <vt:lpstr>Recuperação dos Trilhos do Carro Trolley do Forno Panela:</vt:lpstr>
      <vt:lpstr>Troca das Vigas da Mesa Intermediária do LC:</vt:lpstr>
      <vt:lpstr>Reparar Trincas das Vigas Estruturais do Leito de Tarugos:</vt:lpstr>
      <vt:lpstr>Reparar e Substituir Barramento de Cobre da Fase B:</vt:lpstr>
      <vt:lpstr>Reparar vazamento de óleo do Transformador do FEA (CR1):</vt:lpstr>
      <vt:lpstr>Apresentação do PowerPoint</vt:lpstr>
      <vt:lpstr>Escopo e Bugdet Grande Parada Laminação – Operação - Forno:</vt:lpstr>
      <vt:lpstr>Intervenção no Forno de Reaquecimento da Laminação</vt:lpstr>
      <vt:lpstr>Escopo e Bugdet Grande Parada Laminação - Operação:</vt:lpstr>
      <vt:lpstr>Reforma dos mandris ESS 585 e 510 das gaiolas 3 e 4</vt:lpstr>
      <vt:lpstr>Reforma das gaiolas GCC 4334</vt:lpstr>
      <vt:lpstr>Escopo e Bugdet Grande Reforma Laminação:</vt:lpstr>
      <vt:lpstr>Escopo e Bugdet Grande Reforma Laminação:</vt:lpstr>
      <vt:lpstr>Apresentação do PowerPoint</vt:lpstr>
      <vt:lpstr>Escopo e Bugdet Grande Reforma Utilidades:</vt:lpstr>
      <vt:lpstr>Recuperação da Ponte Raspadora e Limpeza do Decantador do Sistema W3:</vt:lpstr>
      <vt:lpstr>Escopo e Bugdet Grande Reforma Utilidades:</vt:lpstr>
      <vt:lpstr>Manutenções Preventivas e Corretivas nos Transformadores:</vt:lpstr>
      <vt:lpstr>Apresentação do PowerPoint</vt:lpstr>
      <vt:lpstr>Escopo e Bugdet Grande Reforma Pontes Rolantes:</vt:lpstr>
      <vt:lpstr>Escopo e Bugdet Grande Reforma Pontes Rolantes:</vt:lpstr>
      <vt:lpstr>Apresentação do PowerPoint</vt:lpstr>
      <vt:lpstr>Apresentação do PowerPoint</vt:lpstr>
      <vt:lpstr>Organograma da Parada – Nível Gerencial</vt:lpstr>
      <vt:lpstr>Organograma da Parada – Nível Gerencial</vt:lpstr>
      <vt:lpstr>Organograma da Parada – Nível Gerencial</vt:lpstr>
      <vt:lpstr>Organograma da Parada – Nível Gerencial</vt:lpstr>
      <vt:lpstr>Organograma da Parada – Nível Gerencial</vt:lpstr>
      <vt:lpstr>Apresentação do PowerPoint</vt:lpstr>
      <vt:lpstr>Apresentação do PowerPoint</vt:lpstr>
      <vt:lpstr>Apresentação do PowerPoint</vt:lpstr>
      <vt:lpstr>Apresentação do PowerPoint</vt:lpstr>
      <vt:lpstr>Acompanhamento de Pré-Parada Metodologia: a definir (Preditiva ou TAR + Leadtime)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/>
  <cp:keywords/>
  <dc:description/>
  <cp:lastModifiedBy/>
  <cp:revision>91</cp:revision>
  <cp:lastPrinted>2015-09-09T11:04:28Z</cp:lastPrinted>
  <dcterms:created xsi:type="dcterms:W3CDTF">2019-09-09T15:04:00Z</dcterms:created>
  <dcterms:modified xsi:type="dcterms:W3CDTF">2023-06-20T18:11:14Z</dcterms:modified>
  <cp:category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PT">
    <vt:lpwstr>Hello</vt:lpwstr>
  </property>
  <property fmtid="{D5CDD505-2E9C-101B-9397-08002B2CF9AE}" pid="3" name="ContentTypeId">
    <vt:lpwstr>0x010100CB40472C575B7F4FAE450F0D889F8985</vt:lpwstr>
  </property>
  <property fmtid="{D5CDD505-2E9C-101B-9397-08002B2CF9AE}" pid="4" name="MSIP_Label_3ba52d44-af58-4f66-8659-3c1b8d659d72_Enabled">
    <vt:lpwstr>true</vt:lpwstr>
  </property>
  <property fmtid="{D5CDD505-2E9C-101B-9397-08002B2CF9AE}" pid="5" name="MSIP_Label_3ba52d44-af58-4f66-8659-3c1b8d659d72_SetDate">
    <vt:lpwstr>2021-09-17T18:18:18Z</vt:lpwstr>
  </property>
  <property fmtid="{D5CDD505-2E9C-101B-9397-08002B2CF9AE}" pid="6" name="MSIP_Label_3ba52d44-af58-4f66-8659-3c1b8d659d72_Method">
    <vt:lpwstr>Privileged</vt:lpwstr>
  </property>
  <property fmtid="{D5CDD505-2E9C-101B-9397-08002B2CF9AE}" pid="7" name="MSIP_Label_3ba52d44-af58-4f66-8659-3c1b8d659d72_Name">
    <vt:lpwstr>3ba52d44-af58-4f66-8659-3c1b8d659d72</vt:lpwstr>
  </property>
  <property fmtid="{D5CDD505-2E9C-101B-9397-08002B2CF9AE}" pid="8" name="MSIP_Label_3ba52d44-af58-4f66-8659-3c1b8d659d72_SiteId">
    <vt:lpwstr>461fd7ef-0eb3-4420-b044-310dc2914d64</vt:lpwstr>
  </property>
  <property fmtid="{D5CDD505-2E9C-101B-9397-08002B2CF9AE}" pid="9" name="MSIP_Label_3ba52d44-af58-4f66-8659-3c1b8d659d72_ActionId">
    <vt:lpwstr>23b0bd27-9e14-4092-9884-35d335333180</vt:lpwstr>
  </property>
  <property fmtid="{D5CDD505-2E9C-101B-9397-08002B2CF9AE}" pid="10" name="MSIP_Label_3ba52d44-af58-4f66-8659-3c1b8d659d72_ContentBits">
    <vt:lpwstr>2</vt:lpwstr>
  </property>
</Properties>
</file>